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8" roundtripDataSignature="AMtx7mgLGVq7ZntTFKo0n6cP6b6T6EF/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hyperlink" Target="http://reflekschool.ru/" TargetMode="External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1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35.png"/><Relationship Id="rId8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hyperlink" Target="about:blank" TargetMode="External"/><Relationship Id="rId5" Type="http://schemas.openxmlformats.org/officeDocument/2006/relationships/hyperlink" Target="https://youtu.be/AwthWkWRWO0" TargetMode="External"/><Relationship Id="rId6" Type="http://schemas.openxmlformats.org/officeDocument/2006/relationships/hyperlink" Target="http://reflekschool.ru/" TargetMode="External"/><Relationship Id="rId7" Type="http://schemas.openxmlformats.org/officeDocument/2006/relationships/hyperlink" Target="https://www.youtube.com/watch?v=HKwZzlM1qog" TargetMode="External"/><Relationship Id="rId8" Type="http://schemas.openxmlformats.org/officeDocument/2006/relationships/hyperlink" Target="https://www.youtube.com/watch?v=W3JUWmLwPaA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hyperlink" Target="https://kp-journal.ru/wp-content/uploads/2022/06/%D0%93%D1%83%D1%82%D0%BD%D0%B8%D0%BA-%D0%98.%D0%AE.%D0%93%D0%B5%D0%BC%D0%B1%D0%B5%D0%BB%D1%8C-%D0%A2.%D0%9F.%D0%94%D0%BC%D0%B8%D1%82%D1%80%D0%B8%D0%B5%D0%B2%D0%B0-%D0%AE.%D0%98.-%D0%90%D0%BD%D0%B0%D0%BB%D0%B8%D0%B7-%D0%BE%D0%BF%D1%8B%D1%82%D0%B0.pdf" TargetMode="External"/><Relationship Id="rId5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7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3C6E7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600"/>
              <a:buFont typeface="Calibri"/>
              <a:buNone/>
            </a:pPr>
            <a:r>
              <a:rPr b="1" lang="ru-RU" sz="3600">
                <a:solidFill>
                  <a:srgbClr val="2F5496"/>
                </a:solidFill>
              </a:rPr>
              <a:t>197 школа Центрального района</a:t>
            </a:r>
            <a:endParaRPr/>
          </a:p>
        </p:txBody>
      </p:sp>
      <p:sp>
        <p:nvSpPr>
          <p:cNvPr id="85" name="Google Shape;85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D8E2F3">
              <a:alpha val="6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b="1" lang="ru-RU" sz="430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«Новые практики воспитания, обеспечивающие повышение образовательной мотивации обучающихся основной и средней школы»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b="1" lang="ru-RU" sz="360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 год в статусе РИП)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b="1" lang="ru-RU" sz="200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Гутник И.Ю. 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b="1" lang="ru-RU" sz="200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Гембель Т.П.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b="1" lang="ru-RU" sz="200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Дмитриева Ю.И.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49" name="Google Shape;149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AutoNum type="arabicPeriod" startAt="5"/>
            </a:pPr>
            <a:r>
              <a:rPr i="1" lang="ru-RU" sz="3200">
                <a:solidFill>
                  <a:srgbClr val="2F5496"/>
                </a:solidFill>
              </a:rPr>
              <a:t>Воспитание через самопознание-лучший из путей воспитания.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«Воспитание возможно лишь через самопознание» (Н.И. Пирогов)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</p:txBody>
      </p:sp>
      <p:pic>
        <p:nvPicPr>
          <p:cNvPr id="150" name="Google Shape;15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6978" y="3769360"/>
            <a:ext cx="1797241" cy="2319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56" name="Google Shape;156;p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1150" lvl="0" marL="5143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6.	Обучение ребенка рефлексии позволяет ему не совершать необдуманные поступки и осознанно осуществлять выбор, основываясь на своей самооценке.</a:t>
            </a:r>
            <a:endParaRPr/>
          </a:p>
        </p:txBody>
      </p:sp>
      <p:pic>
        <p:nvPicPr>
          <p:cNvPr id="157" name="Google Shape;15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7040" y="4222634"/>
            <a:ext cx="2153145" cy="179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63" name="Google Shape;163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1150" lvl="0" marL="5143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</a:t>
            </a:r>
            <a:endParaRPr/>
          </a:p>
        </p:txBody>
      </p:sp>
      <p:pic>
        <p:nvPicPr>
          <p:cNvPr id="164" name="Google Shape;16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4080" y="1690688"/>
            <a:ext cx="8533506" cy="516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70" name="Google Shape;170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7.	Необходимы новые способы повышения образовательной мотивации, основанные на применении всех видов педагогической рефлексии.</a:t>
            </a:r>
            <a:endParaRPr/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2524" y="3840480"/>
            <a:ext cx="2486701" cy="207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77" name="Google Shape;177;p14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1150" lvl="0" marL="5143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</a:t>
            </a:r>
            <a:endParaRPr/>
          </a:p>
        </p:txBody>
      </p:sp>
      <p:pic>
        <p:nvPicPr>
          <p:cNvPr id="178" name="Google Shape;17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2322" y="1790852"/>
            <a:ext cx="7257437" cy="43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38368" y="2901639"/>
            <a:ext cx="2206943" cy="1298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85" name="Google Shape;185;p15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Решением стали </a:t>
            </a:r>
            <a:r>
              <a:rPr i="1" lang="ru-RU" sz="3200">
                <a:solidFill>
                  <a:srgbClr val="00B050"/>
                </a:solidFill>
              </a:rPr>
              <a:t>рефлексивные сессии- </a:t>
            </a:r>
            <a:r>
              <a:rPr i="1" lang="ru-RU" sz="3200">
                <a:solidFill>
                  <a:srgbClr val="2F5496"/>
                </a:solidFill>
              </a:rPr>
              <a:t>особая форма занятия, построенная на модели Колба, позволяющая осознать учеником важность самоопределения, понять, насколько каждое умение, характеризующее самоопределение, развито лично у него и при необходимости наметить пути улучшения данного умения совместно с педагогом.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91" name="Google Shape;191;p16"/>
          <p:cNvSpPr txBox="1"/>
          <p:nvPr>
            <p:ph idx="1" type="body"/>
          </p:nvPr>
        </p:nvSpPr>
        <p:spPr>
          <a:xfrm>
            <a:off x="1676400" y="1690701"/>
            <a:ext cx="10515600" cy="4351200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i="1" lang="ru-RU">
                <a:solidFill>
                  <a:srgbClr val="2F5496"/>
                </a:solidFill>
              </a:rPr>
              <a:t>Рефлексивные сессии проходят в форме занятий в </a:t>
            </a:r>
            <a:r>
              <a:rPr i="1" lang="ru-RU">
                <a:solidFill>
                  <a:srgbClr val="2F5496"/>
                </a:solidFill>
              </a:rPr>
              <a:t>рамках </a:t>
            </a:r>
            <a:r>
              <a:rPr i="1" lang="ru-RU">
                <a:solidFill>
                  <a:srgbClr val="00B050"/>
                </a:solidFill>
              </a:rPr>
              <a:t>внеурочной деятельности «Умный выбор в умной школе»</a:t>
            </a:r>
            <a:r>
              <a:rPr i="1" lang="ru-RU">
                <a:solidFill>
                  <a:srgbClr val="2F5496"/>
                </a:solidFill>
              </a:rPr>
              <a:t> с </a:t>
            </a:r>
            <a:r>
              <a:rPr i="1" lang="ru-RU">
                <a:solidFill>
                  <a:srgbClr val="2F5496"/>
                </a:solidFill>
              </a:rPr>
              <a:t> 5 по 10 класс.. Разработаны 54 сессии. Сессии распределены с точки зрения важности каждого из направлений самоопределения в данном возрасте.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</p:txBody>
      </p:sp>
      <p:pic>
        <p:nvPicPr>
          <p:cNvPr id="192" name="Google Shape;19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2479" y="3756095"/>
            <a:ext cx="3414447" cy="2304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pic>
        <p:nvPicPr>
          <p:cNvPr id="198" name="Google Shape;198;p1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7443" y="1690688"/>
            <a:ext cx="8817114" cy="5179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04" name="Google Shape;204;p18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Для поддержки работы педагога создан сайт «Рефлексивная школа», являющийся  электронным УМК для подготовки и проведения сессий. Он стал продолжателем идей сайта «Диагностическая школа» На сайте РШ 150 методик- </a:t>
            </a:r>
            <a:r>
              <a:rPr i="1" lang="ru-RU" sz="3200" u="sng">
                <a:solidFill>
                  <a:srgbClr val="2F549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http://reflekschool.ru/</a:t>
            </a:r>
            <a:endParaRPr i="1" sz="3200">
              <a:solidFill>
                <a:srgbClr val="2F549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</p:txBody>
      </p:sp>
      <p:pic>
        <p:nvPicPr>
          <p:cNvPr id="205" name="Google Shape;20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5280" y="4180840"/>
            <a:ext cx="1803570" cy="1803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909" y="365125"/>
            <a:ext cx="10748180" cy="184724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http://reflekschool.ru/images/glav.gif" id="212" name="Google Shape;212;p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8330" y="1999565"/>
            <a:ext cx="851533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7 посылов…</a:t>
            </a:r>
            <a:endParaRPr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AutoNum type="arabicPeriod"/>
            </a:pPr>
            <a:r>
              <a:rPr i="1" lang="ru-RU" sz="3200">
                <a:solidFill>
                  <a:srgbClr val="2F5496"/>
                </a:solidFill>
              </a:rPr>
              <a:t>В «Законе об образовании» написано о том, что целью образования является самоопределение ученика, </a:t>
            </a:r>
            <a:r>
              <a:rPr b="1" i="1" lang="ru-RU" sz="3200">
                <a:solidFill>
                  <a:srgbClr val="00B050"/>
                </a:solidFill>
              </a:rPr>
              <a:t>но – как ? кто? и когда?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будет это делать -не определено.</a:t>
            </a:r>
            <a:endParaRPr/>
          </a:p>
          <a:p>
            <a:pPr indent="-311150" lvl="0" marL="51435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4320" y="4001294"/>
            <a:ext cx="2071866" cy="172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18" name="Google Shape;218;p20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19" name="Google Shape;21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6457" y="0"/>
            <a:ext cx="8279086" cy="6602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25" name="Google Shape;225;p21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26" name="Google Shape;22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53" y="811306"/>
            <a:ext cx="12066494" cy="5235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Для каждой сессии разработаны карты с гиперссылками для подготовки к сессии.</a:t>
            </a:r>
            <a:endParaRPr/>
          </a:p>
        </p:txBody>
      </p:sp>
      <p:sp>
        <p:nvSpPr>
          <p:cNvPr id="232" name="Google Shape;232;p22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33" name="Google Shape;23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1790851"/>
            <a:ext cx="10635727" cy="544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39" name="Google Shape;239;p23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40" name="Google Shape;24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929" y="365125"/>
            <a:ext cx="10632141" cy="6275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46" name="Google Shape;246;p24"/>
          <p:cNvSpPr txBox="1"/>
          <p:nvPr>
            <p:ph idx="1" type="body"/>
          </p:nvPr>
        </p:nvSpPr>
        <p:spPr>
          <a:xfrm>
            <a:off x="838200" y="183149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 Каждая из сессий включает применение от 3 до 5 рефлексивных методик. Каждая из методик описана по 14 показателям, с примерами ее применения и интерпретации для разных учеников.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</p:txBody>
      </p:sp>
      <p:pic>
        <p:nvPicPr>
          <p:cNvPr id="247" name="Google Shape;24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8484" y="3647440"/>
            <a:ext cx="2938931" cy="236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9700" y="3719456"/>
            <a:ext cx="2908627" cy="229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85018" y="3719456"/>
            <a:ext cx="2761061" cy="2383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55" name="Google Shape;255;p25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56" name="Google Shape;25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993" y="1790851"/>
            <a:ext cx="4751294" cy="399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4483" y="2570480"/>
            <a:ext cx="759235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09386" y="1514908"/>
            <a:ext cx="5399314" cy="462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27973" y="1690688"/>
            <a:ext cx="2173862" cy="321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65" name="Google Shape;265;p26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66" name="Google Shape;26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6960" y="1864888"/>
            <a:ext cx="5201919" cy="43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1683" y="2836700"/>
            <a:ext cx="759235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2152" y="2836700"/>
            <a:ext cx="653894" cy="112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74" name="Google Shape;274;p27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75" name="Google Shape;27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6960" y="1864888"/>
            <a:ext cx="5201919" cy="43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1683" y="2836700"/>
            <a:ext cx="759235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2152" y="2836700"/>
            <a:ext cx="653894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07779" y="2744271"/>
            <a:ext cx="759235" cy="121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84" name="Google Shape;284;p28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85" name="Google Shape;28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6960" y="1864888"/>
            <a:ext cx="5201919" cy="43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1683" y="2836700"/>
            <a:ext cx="759235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2152" y="2836700"/>
            <a:ext cx="653894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07779" y="2744271"/>
            <a:ext cx="759235" cy="12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46634" y="2790484"/>
            <a:ext cx="807563" cy="121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95" name="Google Shape;295;p29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Информация о каждом ученике хранится в форме его цифровой биографии и отслеживается при помощи «Профайла самоопределения ученика».</a:t>
            </a:r>
            <a:endParaRPr i="1" sz="3200">
              <a:solidFill>
                <a:srgbClr val="2F5496"/>
              </a:solidFill>
            </a:endParaRPr>
          </a:p>
        </p:txBody>
      </p:sp>
      <p:pic>
        <p:nvPicPr>
          <p:cNvPr id="296" name="Google Shape;29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4320" y="3429000"/>
            <a:ext cx="4126872" cy="2411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856" y="3429000"/>
            <a:ext cx="5104802" cy="2434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98" name="Google Shape;98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  <a:p>
            <a:pPr indent="-311150" lvl="0" marL="51435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7896" y="2182019"/>
            <a:ext cx="4945104" cy="26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9001" y="2029619"/>
            <a:ext cx="5257800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303" name="Google Shape;303;p30"/>
          <p:cNvSpPr txBox="1"/>
          <p:nvPr>
            <p:ph idx="1" type="body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Для совершенствования работы с данным УМК разрабатывется инновационный продукт – </a:t>
            </a:r>
            <a:r>
              <a:rPr i="1" lang="ru-RU" sz="4000">
                <a:solidFill>
                  <a:srgbClr val="00B050"/>
                </a:solidFill>
              </a:rPr>
              <a:t>Рефлексер,</a:t>
            </a:r>
            <a:r>
              <a:rPr i="1" lang="ru-RU" sz="3200">
                <a:solidFill>
                  <a:srgbClr val="2F5496"/>
                </a:solidFill>
              </a:rPr>
              <a:t>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i="1" lang="ru-RU" sz="3200">
                <a:solidFill>
                  <a:srgbClr val="2F5496"/>
                </a:solidFill>
              </a:rPr>
              <a:t>который будет автоматически отбирать рефлексивные сессии и методики педагогической диагностики необходимые для развития самоопределения конкретного ученика.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1" lang="ru-RU">
                <a:solidFill>
                  <a:schemeClr val="accent1"/>
                </a:solidFill>
              </a:rPr>
              <a:t>Как научиться создавать свои сессии?</a:t>
            </a:r>
            <a:endParaRPr/>
          </a:p>
        </p:txBody>
      </p:sp>
      <p:sp>
        <p:nvSpPr>
          <p:cNvPr id="309" name="Google Shape;309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C2D2E"/>
              </a:buClr>
              <a:buSzPts val="2800"/>
              <a:buChar char="•"/>
            </a:pPr>
            <a:r>
              <a:rPr b="1" lang="ru-RU" sz="2800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Диагностическая школа </a:t>
            </a:r>
            <a:r>
              <a:rPr b="1" lang="ru-RU" sz="28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http://дш.школа-197.рф/p1aa1.html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2C2D2E"/>
              </a:buClr>
              <a:buSzPts val="2800"/>
              <a:buChar char="•"/>
            </a:pPr>
            <a:r>
              <a:rPr b="1" lang="ru-RU" sz="2800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Видео про сайт            </a:t>
            </a:r>
            <a:r>
              <a:rPr b="1" lang="ru-RU" sz="28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https://youtu.be/AwthWkWRWO0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2C2D2E"/>
              </a:buClr>
              <a:buSzPts val="2800"/>
              <a:buChar char="•"/>
            </a:pPr>
            <a:r>
              <a:rPr b="1" lang="ru-RU" sz="2800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Рефлексивная школа </a:t>
            </a:r>
            <a:r>
              <a:rPr b="1" lang="ru-RU" sz="2800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http://reflekschool.ru/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2C2D2E"/>
              </a:buClr>
              <a:buSzPts val="2800"/>
              <a:buChar char="•"/>
            </a:pPr>
            <a:r>
              <a:rPr b="1" lang="ru-RU" sz="2800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Рефлексивные сессии-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</a:pPr>
            <a:r>
              <a:rPr b="1" lang="ru-RU" sz="28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https://www.youtube.com/watch?v=HKwZzlM1qog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</a:pPr>
            <a:r>
              <a:rPr b="1" lang="ru-RU" sz="28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https://www.youtube.com/watch?v=W3JUWmLwPaA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1" lang="ru-RU">
                <a:solidFill>
                  <a:schemeClr val="accent1"/>
                </a:solidFill>
              </a:rPr>
              <a:t>Как научиться создавать свои сессии?</a:t>
            </a:r>
            <a:endParaRPr/>
          </a:p>
        </p:txBody>
      </p:sp>
      <p:sp>
        <p:nvSpPr>
          <p:cNvPr id="315" name="Google Shape;315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6392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Гутник, И. Ю. Анализ опыта проектирования структуры рефлексивной сессии / И. Ю. Гутник, Т. П. Гембель, Ю. И. Дмитриева // Казанский педагогический журнал. – 2022. – № 2(151). – С. 163-171. – DOI 10.51379/KPJ.2022.152.2.023. – EDN UZVXAT.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https://kp-journal.ru/wp-content/uploads/2022/06/Гутник-И.Ю.Гембель-Т.П.Дмитриева-Ю.И.-Анализ-опыта.pdf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/>
              <a:t>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6" name="Google Shape;31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1633" y="4725989"/>
            <a:ext cx="1450974" cy="145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br>
              <a:rPr b="1" lang="ru-RU" sz="3100">
                <a:solidFill>
                  <a:schemeClr val="accent1"/>
                </a:solidFill>
              </a:rPr>
            </a:br>
            <a:r>
              <a:rPr b="1" lang="ru-RU" sz="3100">
                <a:solidFill>
                  <a:schemeClr val="accent1"/>
                </a:solidFill>
              </a:rPr>
              <a:t>Ждем в гости на семинар  27 марта 2023 г. «Рефлексивная школа-для ученика и учителя» в рамках XIII Петербургского международного образовательного форума.</a:t>
            </a:r>
            <a:br>
              <a:rPr b="1" lang="ru-RU" sz="3100">
                <a:solidFill>
                  <a:schemeClr val="accent1"/>
                </a:solidFill>
              </a:rPr>
            </a:br>
            <a:r>
              <a:rPr b="1" lang="ru-RU">
                <a:solidFill>
                  <a:schemeClr val="accent1"/>
                </a:solidFill>
              </a:rPr>
              <a:t> </a:t>
            </a:r>
            <a:endParaRPr/>
          </a:p>
        </p:txBody>
      </p:sp>
      <p:sp>
        <p:nvSpPr>
          <p:cNvPr id="322" name="Google Shape;322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6392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/>
              <a:t>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3" name="Google Shape;32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2993" y="1917065"/>
            <a:ext cx="7828607" cy="4373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06" name="Google Shape;106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i="1" sz="4400">
              <a:solidFill>
                <a:srgbClr val="2F5496"/>
              </a:solidFill>
            </a:endParaRPr>
          </a:p>
          <a:p>
            <a:pPr indent="-742950" lvl="0" marL="74295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600"/>
              <a:buAutoNum type="arabicPeriod" startAt="2"/>
            </a:pPr>
            <a:r>
              <a:rPr i="1" lang="ru-RU" sz="3600">
                <a:solidFill>
                  <a:srgbClr val="2F5496"/>
                </a:solidFill>
              </a:rPr>
              <a:t>Педагогическая диагностика в школе практически не используется, нужно пространство и время для ее реализации</a:t>
            </a:r>
            <a:endParaRPr/>
          </a:p>
          <a:p>
            <a:pPr indent="-514350" lvl="0" marL="74295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i="1" sz="3600">
              <a:solidFill>
                <a:srgbClr val="2F5496"/>
              </a:solidFill>
            </a:endParaRPr>
          </a:p>
        </p:txBody>
      </p:sp>
      <p:pic>
        <p:nvPicPr>
          <p:cNvPr id="107" name="Google Shape;10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8222" y="4348480"/>
            <a:ext cx="1855883" cy="1546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13" name="Google Shape;113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i="1" lang="ru-RU">
                <a:solidFill>
                  <a:srgbClr val="2F5496"/>
                </a:solidFill>
              </a:rPr>
              <a:t>При помощи сайта ДШ обучают студентов РГПУ им.Герцена в курсах «Решение педагогических задач», там размещено 50 методик педагогической диагностики</a:t>
            </a:r>
            <a:endParaRPr/>
          </a:p>
        </p:txBody>
      </p:sp>
      <p:pic>
        <p:nvPicPr>
          <p:cNvPr descr="http://xn--d1a4b.xn---197-43d3dhx2g.xn--p1ai/images/domik.gif" id="114" name="Google Shape;11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3234" y="2570956"/>
            <a:ext cx="2620566" cy="374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1080" y="2729135"/>
            <a:ext cx="1577792" cy="157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45280" y="4453049"/>
            <a:ext cx="6460786" cy="1577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22" name="Google Shape;122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AutoNum type="arabicPeriod" startAt="3"/>
            </a:pPr>
            <a:r>
              <a:rPr i="1" lang="ru-RU" sz="3200">
                <a:solidFill>
                  <a:srgbClr val="2F5496"/>
                </a:solidFill>
              </a:rPr>
              <a:t>Взрослый не является авторитетом для подростка-нужно уйти от позиции наставника, а перейти к совмещению этой позиции с позицией коуча, который задает вопросы,  и тренера, который развивает необходимые умения.</a:t>
            </a:r>
            <a:endParaRPr/>
          </a:p>
          <a:p>
            <a:pPr indent="-311150" lvl="0" marL="51435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4707" y="4313874"/>
            <a:ext cx="1780186" cy="1420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29" name="Google Shape;129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6392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None/>
            </a:pPr>
            <a:r>
              <a:rPr i="1" lang="ru-RU" sz="4400">
                <a:solidFill>
                  <a:srgbClr val="2F5496"/>
                </a:solidFill>
              </a:rPr>
              <a:t>	</a:t>
            </a:r>
            <a:endParaRPr/>
          </a:p>
        </p:txBody>
      </p:sp>
      <p:pic>
        <p:nvPicPr>
          <p:cNvPr id="130" name="Google Shape;13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1693" y="1893863"/>
            <a:ext cx="8708614" cy="459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136" name="Google Shape;136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AutoNum type="arabicPeriod" startAt="4"/>
            </a:pPr>
            <a:r>
              <a:rPr i="1" lang="ru-RU" sz="3200">
                <a:solidFill>
                  <a:srgbClr val="2F5496"/>
                </a:solidFill>
              </a:rPr>
              <a:t>Чужой опыт непередаваем, поэтому нужно анализировать свой, а для этого целесообразно использовать   модель Колба</a:t>
            </a:r>
            <a:endParaRPr/>
          </a:p>
          <a:p>
            <a:pPr indent="-311150" lvl="0" marL="51435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 sz="3200">
              <a:solidFill>
                <a:srgbClr val="2F5496"/>
              </a:solidFill>
            </a:endParaRPr>
          </a:p>
        </p:txBody>
      </p:sp>
      <p:pic>
        <p:nvPicPr>
          <p:cNvPr id="137" name="Google Shape;13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4800" y="3795028"/>
            <a:ext cx="2407146" cy="2006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pic>
        <p:nvPicPr>
          <p:cNvPr id="143" name="Google Shape;143;p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2020" y="1690688"/>
            <a:ext cx="8367020" cy="52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2022-12-20T13:33:49Z</dcterms:created>
  <dc:creator>iragutnik@mail.ru</dc:creator>
</cp:coreProperties>
</file>