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8" r:id="rId11"/>
    <p:sldId id="267" r:id="rId12"/>
    <p:sldId id="269" r:id="rId13"/>
    <p:sldId id="264" r:id="rId14"/>
    <p:sldId id="271" r:id="rId15"/>
    <p:sldId id="270" r:id="rId16"/>
    <p:sldId id="265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52390-72AB-4C51-8989-67148B078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6ECE1C-7AFA-4A9A-BACD-4600BA073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518510-8E1D-49C7-B77F-FBB167EF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8A34-18FF-4A96-945A-B848CCC8FCB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F58F58-7FCA-473E-B98B-21148E26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1612E-77CA-453C-A14C-5E721497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2FE4-D0AE-4FA3-B317-8E1A7EB9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3EA91-8D8B-4D00-B476-ACC8307A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AF4654-902D-494D-8AD2-90F6036D5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EB6DE-EA74-43AB-8E12-0C251AC2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8A34-18FF-4A96-945A-B848CCC8FCB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4FC6B-7C82-48B6-AFC7-7309BD4C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05E3F-695E-4926-A285-7F23F673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2FE4-D0AE-4FA3-B317-8E1A7EB9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1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E97E2C-8B8C-43EE-A5C4-565AB10B1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5C90A7-7FC0-46A9-BBA6-CF262C450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ACC42-8A0D-45E9-9B57-6A4CA37C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8A34-18FF-4A96-945A-B848CCC8FCB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93A7D-4060-4078-8A1F-9E407876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B67C8-8A9B-423E-8E38-A29138A8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2FE4-D0AE-4FA3-B317-8E1A7EB9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9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7B6C5-A54A-4B70-AAE3-EF8B4E4B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D6BE8C-151C-4765-BEAE-8521FED63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72E6A0-30DE-477D-8E65-D5548D84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8A34-18FF-4A96-945A-B848CCC8FCB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AB1D0-5DC4-417C-90B1-B113A00B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2430B-0AD1-4416-AD34-5A38A8E7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2FE4-D0AE-4FA3-B317-8E1A7EB9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5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209B3-D40B-4C54-9351-E84BB8FE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DC6870-F9FD-4473-AFF7-CEDF3338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97662-8F97-48E5-A3D2-C684521F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8A34-18FF-4A96-945A-B848CCC8FCB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A6035-279A-41D9-98DB-F98CAF32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2087E-D09C-4710-8473-CC8C0782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2FE4-D0AE-4FA3-B317-8E1A7EB9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2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4B712-DBE7-47E9-87E3-01D6794E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1ACEE3-24FA-4891-B0FB-A7DABA8D5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AFFE1D-0C0C-46CD-9257-21CCBAF74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ADFA0-9B29-4F5D-BFCF-2136DF33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8A34-18FF-4A96-945A-B848CCC8FCB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77504-3069-4FA5-AA27-22718E79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8021F0-E04C-44D5-83EB-F6DB8173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2FE4-D0AE-4FA3-B317-8E1A7EB9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7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15777-089D-4695-A811-02B2E6BD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F511CA-E9CC-430A-BC3B-6053EA243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0E4CF8-8350-4261-9A2A-9D92702E0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62BB5D-C0F0-489E-9258-49ACB97DF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98EE09-E5E1-4A86-9EAA-492E81C83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A324B6-8EB9-4106-8C99-0C66ACD05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8A34-18FF-4A96-945A-B848CCC8FCB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4BBF43-4CA3-4A37-9B60-F38E39CE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7B8908-839C-4C59-BFE0-59CB7D98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2FE4-D0AE-4FA3-B317-8E1A7EB9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94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06A64-0549-4707-8D93-5111C84C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22D0C8-2027-4B2D-8839-EADC47A7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8A34-18FF-4A96-945A-B848CCC8FCB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8A9BE0-6D16-4FB9-9869-1646BBFF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42AFD3-44D6-46BA-B653-77450FFE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2FE4-D0AE-4FA3-B317-8E1A7EB9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5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DC1FD6-7491-49CC-9D03-807EE58C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8A34-18FF-4A96-945A-B848CCC8FCB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C2C305-A3B3-4CCA-8CEF-32303C8E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9E5598-9135-435C-A48E-5EB305CA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2FE4-D0AE-4FA3-B317-8E1A7EB9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94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83A4E-62CA-440B-80CE-D19A79813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01F96-2023-4082-AACA-953785207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70794E-7719-46BA-9D60-A3B31EB68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10CDE-551C-48DE-BAC8-62EE7D81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8A34-18FF-4A96-945A-B848CCC8FCB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2590B7-166A-4612-BD52-B76697EF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192DF-981A-4DB0-B10D-C66DF424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2FE4-D0AE-4FA3-B317-8E1A7EB9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1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7A110-BE51-4989-955D-7F38F1A3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FEEC33-4918-4FCC-9CED-624AEE240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A062F7-7F0E-4BCF-8B54-37D16473D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6B5FA9-C6B0-4D02-B67E-6839A312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8A34-18FF-4A96-945A-B848CCC8FCB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F37996-69D7-4C9B-B086-C4AA0E96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073123-3A75-43CD-9062-B515A1FB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2FE4-D0AE-4FA3-B317-8E1A7EB9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5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34B97-6F38-458A-976B-A9850921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90E205-C366-4803-AFC6-1446A78CB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4937B-D1A2-40C2-8DB4-C326F6717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8A34-18FF-4A96-945A-B848CCC8FCB6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B9377-A703-441B-90A1-256FB106A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1FDB6-150B-4C73-98E3-3282EB221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2FE4-D0AE-4FA3-B317-8E1A7EB9C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3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B1A4-2BA6-4587-83C7-5A6447F4D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491" y="1878501"/>
            <a:ext cx="8569570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4261C"/>
                </a:solidFill>
                <a:latin typeface="Century Schoolbook" panose="02040604050505020304" pitchFamily="18" charset="0"/>
              </a:rPr>
              <a:t>Новые практики воспитания, обеспечивающие повышение образовательной мотивации обучающихся </a:t>
            </a:r>
            <a:br>
              <a:rPr lang="en-US" sz="4000" b="1" dirty="0">
                <a:solidFill>
                  <a:srgbClr val="04261C"/>
                </a:solidFill>
                <a:latin typeface="Century Schoolbook" panose="02040604050505020304" pitchFamily="18" charset="0"/>
              </a:rPr>
            </a:br>
            <a:r>
              <a:rPr lang="ru-RU" sz="4000" b="1" dirty="0">
                <a:solidFill>
                  <a:srgbClr val="04261C"/>
                </a:solidFill>
                <a:latin typeface="Century Schoolbook" panose="02040604050505020304" pitchFamily="18" charset="0"/>
              </a:rPr>
              <a:t>основной и средней школы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C95FC-7499-4418-AC5A-3292AC5A2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491" y="4922289"/>
            <a:ext cx="8270632" cy="165576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Дмитриева Ю.И., заместитель директора по инновационной деятельности ГБОУ школы №197 Центрального района Санкт-Петербурга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659308-98CD-4DC9-ADE2-303DC467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8830" y="1639155"/>
            <a:ext cx="2391507" cy="28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4A9EA4-3E92-44FF-99FC-27EF0EE4ABCF}"/>
              </a:ext>
            </a:extLst>
          </p:cNvPr>
          <p:cNvSpPr txBox="1"/>
          <p:nvPr/>
        </p:nvSpPr>
        <p:spPr>
          <a:xfrm>
            <a:off x="145188" y="188571"/>
            <a:ext cx="854161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Социальное самоопределение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47F4D2-7F6E-4168-B260-E67E6F872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7" t="39142" r="27038" b="20709"/>
          <a:stretch/>
        </p:blipFill>
        <p:spPr>
          <a:xfrm>
            <a:off x="850006" y="1416676"/>
            <a:ext cx="7405352" cy="510003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951AB5-4420-4BFB-B1EB-4F3CB635A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8830" y="1639155"/>
            <a:ext cx="2391507" cy="28662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81048C-F745-41E7-B7FB-E8E1EAB8DD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72" t="6763" r="54621" b="4668"/>
          <a:stretch/>
        </p:blipFill>
        <p:spPr>
          <a:xfrm>
            <a:off x="850006" y="1416676"/>
            <a:ext cx="1493949" cy="25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9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4A9EA4-3E92-44FF-99FC-27EF0EE4ABCF}"/>
              </a:ext>
            </a:extLst>
          </p:cNvPr>
          <p:cNvSpPr txBox="1"/>
          <p:nvPr/>
        </p:nvSpPr>
        <p:spPr>
          <a:xfrm>
            <a:off x="145188" y="188571"/>
            <a:ext cx="854161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Предметное самоопределение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CE829E-F673-44A6-BB06-2F11FC5F4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2" t="46948" r="26314" b="14178"/>
          <a:stretch/>
        </p:blipFill>
        <p:spPr>
          <a:xfrm>
            <a:off x="286820" y="1055456"/>
            <a:ext cx="8258345" cy="540973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9C3FDE-84FB-422B-8AEF-17F058D6B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14" t="7362" r="29171" b="7661"/>
          <a:stretch/>
        </p:blipFill>
        <p:spPr>
          <a:xfrm>
            <a:off x="286820" y="1055456"/>
            <a:ext cx="1477586" cy="23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9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4A9EA4-3E92-44FF-99FC-27EF0EE4ABCF}"/>
              </a:ext>
            </a:extLst>
          </p:cNvPr>
          <p:cNvSpPr txBox="1"/>
          <p:nvPr/>
        </p:nvSpPr>
        <p:spPr>
          <a:xfrm>
            <a:off x="145188" y="188571"/>
            <a:ext cx="854161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Профессиональное самоопределение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6C6F07-5E57-49E5-8A55-92F78CB38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4" t="37183" r="26613" b="24132"/>
          <a:stretch/>
        </p:blipFill>
        <p:spPr>
          <a:xfrm>
            <a:off x="153637" y="1164657"/>
            <a:ext cx="8364042" cy="550477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530A0-B428-4DCB-8EB5-4BD655C93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35"/>
          <a:stretch/>
        </p:blipFill>
        <p:spPr>
          <a:xfrm>
            <a:off x="68185" y="939545"/>
            <a:ext cx="1751527" cy="2636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AF6438-92FF-4000-81F4-07BB64267955}"/>
              </a:ext>
            </a:extLst>
          </p:cNvPr>
          <p:cNvSpPr txBox="1"/>
          <p:nvPr/>
        </p:nvSpPr>
        <p:spPr>
          <a:xfrm>
            <a:off x="6096000" y="1919488"/>
            <a:ext cx="23010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Century Schoolbook" panose="02040604050505020304" pitchFamily="18" charset="0"/>
              </a:rPr>
              <a:t>В РАЗРАБОТКЕ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22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E9C05-E629-43E4-A0C6-D1B5563E8CF3}"/>
              </a:ext>
            </a:extLst>
          </p:cNvPr>
          <p:cNvSpPr txBox="1"/>
          <p:nvPr/>
        </p:nvSpPr>
        <p:spPr>
          <a:xfrm>
            <a:off x="145188" y="188571"/>
            <a:ext cx="8541611" cy="138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9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Методика «Инструкция»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9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(«В поисках себя», 6 класс)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404D4D-8113-48E5-B910-9614DB129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32" t="23401" r="13040" b="10527"/>
          <a:stretch/>
        </p:blipFill>
        <p:spPr>
          <a:xfrm>
            <a:off x="224595" y="1401149"/>
            <a:ext cx="4118804" cy="42833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548C0E-B11A-496E-8BCD-5A2F270CE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211" y="1934520"/>
            <a:ext cx="4754627" cy="3392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1A1DCB-5108-44CA-B65A-F92213CE6F3A}"/>
              </a:ext>
            </a:extLst>
          </p:cNvPr>
          <p:cNvSpPr txBox="1"/>
          <p:nvPr/>
        </p:nvSpPr>
        <p:spPr>
          <a:xfrm>
            <a:off x="0" y="5684475"/>
            <a:ext cx="8686799" cy="130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400" i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«Благодаря рефлексивной сессии я узнал, что есть в мире много людей, не похожих на меня, нельзя над ними издеваться, а надо пытаться понять»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4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E9C05-E629-43E4-A0C6-D1B5563E8CF3}"/>
              </a:ext>
            </a:extLst>
          </p:cNvPr>
          <p:cNvSpPr txBox="1"/>
          <p:nvPr/>
        </p:nvSpPr>
        <p:spPr>
          <a:xfrm>
            <a:off x="145188" y="188571"/>
            <a:ext cx="8541611" cy="192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9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Методика «Материк» </a:t>
            </a:r>
            <a:r>
              <a:rPr lang="ru-RU" sz="3900" b="1" dirty="0">
                <a:solidFill>
                  <a:srgbClr val="04261C"/>
                </a:solidFill>
                <a:latin typeface="Century Schoolbook" panose="02040604050505020304" pitchFamily="18" charset="0"/>
              </a:rPr>
              <a:t>(«Мои ресурсы», 9 класс)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3900" b="1" dirty="0">
              <a:solidFill>
                <a:srgbClr val="04261C"/>
              </a:solidFill>
              <a:latin typeface="Century Schoolbook" panose="02040604050505020304" pitchFamily="18" charset="0"/>
              <a:ea typeface="+mj-ea"/>
              <a:cs typeface="+mj-cs"/>
            </a:endParaRP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EBB01F-2564-4DAF-81BD-1B925426740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4" r="9023"/>
          <a:stretch/>
        </p:blipFill>
        <p:spPr bwMode="auto">
          <a:xfrm>
            <a:off x="1197734" y="742363"/>
            <a:ext cx="7489065" cy="4628127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/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B4B289-A185-43C3-90D4-F1A6D2EF7A88}"/>
              </a:ext>
            </a:extLst>
          </p:cNvPr>
          <p:cNvSpPr txBox="1"/>
          <p:nvPr/>
        </p:nvSpPr>
        <p:spPr>
          <a:xfrm>
            <a:off x="0" y="5553027"/>
            <a:ext cx="9427335" cy="130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400" i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«Благодаря рефлексивной сессии я осознал, что для меня ценно в этой жизни (семья), я попробую уделять им больше времени, потому что я им очень благодарен, они мой ресурс»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ва конверта - Самое интересное в блогах">
            <a:extLst>
              <a:ext uri="{FF2B5EF4-FFF2-40B4-BE49-F238E27FC236}">
                <a16:creationId xmlns:a16="http://schemas.microsoft.com/office/drawing/2014/main" id="{38A2AF19-DD81-4568-BD42-19F9D302C9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053">
            <a:off x="5130252" y="1808701"/>
            <a:ext cx="2165887" cy="2299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8E9C05-E629-43E4-A0C6-D1B5563E8CF3}"/>
              </a:ext>
            </a:extLst>
          </p:cNvPr>
          <p:cNvSpPr txBox="1"/>
          <p:nvPr/>
        </p:nvSpPr>
        <p:spPr>
          <a:xfrm>
            <a:off x="145188" y="188571"/>
            <a:ext cx="8541611" cy="192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9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Методика «Лучшее о каждом, или неужели это обо мне» («Мое общение», 8 класс)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CC6FB91D-F964-4FE0-91E4-EE37CD38C4F2}"/>
              </a:ext>
            </a:extLst>
          </p:cNvPr>
          <p:cNvPicPr/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188" y="1850194"/>
            <a:ext cx="4401052" cy="22169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F6476-9750-43FB-A2FE-73F42E909E1D}"/>
              </a:ext>
            </a:extLst>
          </p:cNvPr>
          <p:cNvSpPr txBox="1"/>
          <p:nvPr/>
        </p:nvSpPr>
        <p:spPr>
          <a:xfrm>
            <a:off x="-1" y="4067106"/>
            <a:ext cx="4546241" cy="296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400" i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«Я понял, что все люди по-своему уникальны, во всех можно найти прекрасные стороны»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400" i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«Меня удивило, что во мне нашли столько хорошего. Теперь я готов к свершениям»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E2CEA34F-6573-4313-A0D5-3A90A05793E3}"/>
              </a:ext>
            </a:extLst>
          </p:cNvPr>
          <p:cNvPicPr/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6771" y="4004338"/>
            <a:ext cx="4250028" cy="25445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102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E9C05-E629-43E4-A0C6-D1B5563E8CF3}"/>
              </a:ext>
            </a:extLst>
          </p:cNvPr>
          <p:cNvSpPr txBox="1"/>
          <p:nvPr/>
        </p:nvSpPr>
        <p:spPr>
          <a:xfrm>
            <a:off x="145188" y="188571"/>
            <a:ext cx="8541611" cy="192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9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Методика «Пирамида мечтаний» («Мои мечты», 7 класс)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57D2F6-9069-4B30-8058-2EF891FF3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8965" r="11448" b="21149"/>
          <a:stretch/>
        </p:blipFill>
        <p:spPr>
          <a:xfrm>
            <a:off x="691663" y="1931831"/>
            <a:ext cx="2935230" cy="464744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09463C-9758-4CF3-A663-0602D3D1B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8830" y="1639155"/>
            <a:ext cx="2391507" cy="2866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C9AAC-E791-4C2D-B40B-F6AAE26A2DA1}"/>
              </a:ext>
            </a:extLst>
          </p:cNvPr>
          <p:cNvSpPr txBox="1"/>
          <p:nvPr/>
        </p:nvSpPr>
        <p:spPr>
          <a:xfrm>
            <a:off x="4462227" y="2234901"/>
            <a:ext cx="381126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400" i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«Я попробую понять, что для меня в жизни самое важное, осознать то, чего я хочу достигнуть. Не так легко добиться желаемого, оказывается. Нужно быть сосредоточенным и стараться»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4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E9C05-E629-43E4-A0C6-D1B5563E8CF3}"/>
              </a:ext>
            </a:extLst>
          </p:cNvPr>
          <p:cNvSpPr txBox="1"/>
          <p:nvPr/>
        </p:nvSpPr>
        <p:spPr>
          <a:xfrm>
            <a:off x="0" y="188571"/>
            <a:ext cx="8847786" cy="138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9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Методика «Барьеры и драконы» («Мои трудности», 9 класс)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3AFA55-F49E-4106-A1B5-BCCF121A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486" y="1970468"/>
            <a:ext cx="4402098" cy="4995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FFADFF-11AE-47FF-90B7-3CCF3365683C}"/>
              </a:ext>
            </a:extLst>
          </p:cNvPr>
          <p:cNvSpPr txBox="1"/>
          <p:nvPr/>
        </p:nvSpPr>
        <p:spPr>
          <a:xfrm>
            <a:off x="80493" y="1287269"/>
            <a:ext cx="8686799" cy="972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400" i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«Мне захотелось исправить себя в лучшую сторону, побороть своего дракона, пока он не вырос»»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A5703-1A63-43E9-A06F-2B63CF1E781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"/>
          <a:stretch/>
        </p:blipFill>
        <p:spPr bwMode="auto">
          <a:xfrm>
            <a:off x="4166612" y="1970468"/>
            <a:ext cx="4236410" cy="4887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75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24258C2-AA00-412D-80D3-CA8BA9FE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14" y="0"/>
            <a:ext cx="1881910" cy="18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702547-00FA-409C-BE66-A71FF387D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34" y="2211552"/>
            <a:ext cx="6197901" cy="38048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B1A4-2BA6-4587-83C7-5A6447F4D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662" y="1017752"/>
            <a:ext cx="8554613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4261C"/>
                </a:solidFill>
                <a:latin typeface="Century Schoolbook" panose="02040604050505020304" pitchFamily="18" charset="0"/>
              </a:rPr>
              <a:t>Спасибо за внимание!</a:t>
            </a:r>
            <a:br>
              <a:rPr lang="ru-RU" sz="4000" b="1" dirty="0">
                <a:solidFill>
                  <a:srgbClr val="04261C"/>
                </a:solidFill>
                <a:latin typeface="Century Schoolbook" panose="02040604050505020304" pitchFamily="18" charset="0"/>
              </a:rPr>
            </a:br>
            <a:r>
              <a:rPr lang="ru-RU" sz="4000" b="1" dirty="0">
                <a:solidFill>
                  <a:srgbClr val="04261C"/>
                </a:solidFill>
                <a:latin typeface="Century Schoolbook" panose="02040604050505020304" pitchFamily="18" charset="0"/>
              </a:rPr>
              <a:t>Приглашаем Вас в нашу Рефлексивную школу!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76AA18-F00A-4409-BFD3-57525754B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522" y="1557736"/>
            <a:ext cx="2395936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7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95 -0.06227 L -0.73412 0.123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0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5E22AB-79B2-4422-9CEC-3E3EE0742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817">
            <a:off x="3033683" y="754702"/>
            <a:ext cx="6383375" cy="3943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AAA8C8-C547-4FD1-AE34-746BEC32EA6A}"/>
              </a:ext>
            </a:extLst>
          </p:cNvPr>
          <p:cNvSpPr txBox="1"/>
          <p:nvPr/>
        </p:nvSpPr>
        <p:spPr>
          <a:xfrm>
            <a:off x="3557477" y="1919731"/>
            <a:ext cx="5298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Какие качества характера у меня есть?</a:t>
            </a:r>
          </a:p>
          <a:p>
            <a:pPr algn="ctr"/>
            <a:r>
              <a:rPr lang="ru-RU" sz="2400" b="1" dirty="0">
                <a:solidFill>
                  <a:srgbClr val="04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Какие требования ко мне             предъявляет общество?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47F66-3D92-44A0-812A-E4E7E30B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7" y="-175516"/>
            <a:ext cx="9079523" cy="1325563"/>
          </a:xfrm>
        </p:spPr>
        <p:txBody>
          <a:bodyPr>
            <a:normAutofit/>
          </a:bodyPr>
          <a:lstStyle/>
          <a:p>
            <a:r>
              <a:rPr lang="ru-RU" sz="3900" b="1" dirty="0">
                <a:solidFill>
                  <a:srgbClr val="04261C"/>
                </a:solidFill>
                <a:latin typeface="Century Schoolbook" panose="02040604050505020304" pitchFamily="18" charset="0"/>
              </a:rPr>
              <a:t>Мотивация </a:t>
            </a:r>
            <a:r>
              <a:rPr lang="en-US" sz="3900" b="1" dirty="0">
                <a:solidFill>
                  <a:srgbClr val="04261C"/>
                </a:solidFill>
                <a:latin typeface="Century Schoolbook" panose="02040604050505020304" pitchFamily="18" charset="0"/>
              </a:rPr>
              <a:t>vs</a:t>
            </a:r>
            <a:r>
              <a:rPr lang="ru-RU" sz="3900" b="1" dirty="0">
                <a:solidFill>
                  <a:srgbClr val="04261C"/>
                </a:solidFill>
                <a:latin typeface="Century Schoolbook" panose="02040604050505020304" pitchFamily="18" charset="0"/>
              </a:rPr>
              <a:t> самоопределение</a:t>
            </a:r>
          </a:p>
        </p:txBody>
      </p:sp>
      <p:pic>
        <p:nvPicPr>
          <p:cNvPr id="2050" name="Picture 2" descr="http://reflekschool.ru/images/zerkalo.jpg">
            <a:extLst>
              <a:ext uri="{FF2B5EF4-FFF2-40B4-BE49-F238E27FC236}">
                <a16:creationId xmlns:a16="http://schemas.microsoft.com/office/drawing/2014/main" id="{2BA7A235-73E3-41B6-996E-8E6B352FE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28642" r="11160" b="19217"/>
          <a:stretch/>
        </p:blipFill>
        <p:spPr bwMode="auto">
          <a:xfrm>
            <a:off x="3648270" y="5112143"/>
            <a:ext cx="5908539" cy="16836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0274" y="8453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4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Кто я?</a:t>
            </a:r>
          </a:p>
          <a:p>
            <a:pPr algn="ctr"/>
            <a:r>
              <a:rPr lang="ru-RU" sz="2400" b="1" dirty="0">
                <a:solidFill>
                  <a:srgbClr val="04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Чего я хочу?</a:t>
            </a:r>
          </a:p>
          <a:p>
            <a:pPr algn="ctr"/>
            <a:r>
              <a:rPr lang="ru-RU" sz="2400" b="1" dirty="0">
                <a:solidFill>
                  <a:srgbClr val="042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Что я могу?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9" y="3630104"/>
            <a:ext cx="2324085" cy="32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4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C2FBF-A186-429E-A78E-B71BC05D7D2C}"/>
              </a:ext>
            </a:extLst>
          </p:cNvPr>
          <p:cNvSpPr txBox="1">
            <a:spLocks/>
          </p:cNvSpPr>
          <p:nvPr/>
        </p:nvSpPr>
        <p:spPr>
          <a:xfrm>
            <a:off x="0" y="299269"/>
            <a:ext cx="907952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900" b="1" dirty="0">
                <a:solidFill>
                  <a:srgbClr val="04261C"/>
                </a:solidFill>
                <a:latin typeface="Century Schoolbook" panose="02040604050505020304" pitchFamily="18" charset="0"/>
              </a:rPr>
              <a:t>Рефлексивные сессии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B869FC-2E78-416A-B952-2D4D0CC61041}"/>
              </a:ext>
            </a:extLst>
          </p:cNvPr>
          <p:cNvPicPr/>
          <p:nvPr/>
        </p:nvPicPr>
        <p:blipFill rotWithShape="1">
          <a:blip r:embed="rId2"/>
          <a:srcRect l="6799" t="10665" r="8284" b="10201"/>
          <a:stretch/>
        </p:blipFill>
        <p:spPr bwMode="auto">
          <a:xfrm>
            <a:off x="403674" y="962050"/>
            <a:ext cx="8272173" cy="5585431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945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flekschool.ru/images/glav.gif">
            <a:extLst>
              <a:ext uri="{FF2B5EF4-FFF2-40B4-BE49-F238E27FC236}">
                <a16:creationId xmlns:a16="http://schemas.microsoft.com/office/drawing/2014/main" id="{2350D31C-48B9-4D9C-B44B-A3BBDF3DF6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931"/>
            <a:ext cx="11922369" cy="609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87CA45B-958D-46CE-91BF-47964CFC6CF1}"/>
              </a:ext>
            </a:extLst>
          </p:cNvPr>
          <p:cNvSpPr txBox="1">
            <a:spLocks/>
          </p:cNvSpPr>
          <p:nvPr/>
        </p:nvSpPr>
        <p:spPr>
          <a:xfrm>
            <a:off x="1795317" y="139149"/>
            <a:ext cx="907952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00" b="1" dirty="0">
                <a:solidFill>
                  <a:srgbClr val="04261C"/>
                </a:solidFill>
                <a:latin typeface="Century Schoolbook" panose="02040604050505020304" pitchFamily="18" charset="0"/>
              </a:rPr>
              <a:t>Рефлексивная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41982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276C50-CED9-4067-A38A-795B11E3C5F6}"/>
              </a:ext>
            </a:extLst>
          </p:cNvPr>
          <p:cNvSpPr txBox="1"/>
          <p:nvPr/>
        </p:nvSpPr>
        <p:spPr>
          <a:xfrm>
            <a:off x="145188" y="188571"/>
            <a:ext cx="8541611" cy="246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9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Сайт с конструктором рефлексивных методик для создания рефлексивных сессий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qrcoder.ru/code/?http%3A%2F%2Freflekschool.ru%2Fp1aa1.html&amp;4&amp;0">
            <a:extLst>
              <a:ext uri="{FF2B5EF4-FFF2-40B4-BE49-F238E27FC236}">
                <a16:creationId xmlns:a16="http://schemas.microsoft.com/office/drawing/2014/main" id="{0C569F00-917B-4114-84BA-27C2A18F8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22" y="2656939"/>
            <a:ext cx="3930741" cy="39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F6639C-28E7-4C64-B0AA-D086F2A89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8830" y="1639155"/>
            <a:ext cx="2391507" cy="28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1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386B5B-3A22-4648-9871-68E26869D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4" t="8718" r="9795" b="9488"/>
          <a:stretch/>
        </p:blipFill>
        <p:spPr>
          <a:xfrm>
            <a:off x="0" y="257497"/>
            <a:ext cx="8276492" cy="66005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9602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892E05-86B4-48D8-9AAA-54B7DFDB8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t="9231" r="8975" b="21368"/>
          <a:stretch/>
        </p:blipFill>
        <p:spPr>
          <a:xfrm>
            <a:off x="0" y="297435"/>
            <a:ext cx="8370277" cy="558936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7599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EFD5F-6948-44A3-9EAE-7AD485D3C1AB}"/>
              </a:ext>
            </a:extLst>
          </p:cNvPr>
          <p:cNvSpPr txBox="1"/>
          <p:nvPr/>
        </p:nvSpPr>
        <p:spPr>
          <a:xfrm>
            <a:off x="145188" y="188571"/>
            <a:ext cx="8541611" cy="163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Структура рефлексивной сессии «Я глазами других»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в 9 классе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13EC30-0FEC-44CE-A40C-8BF440065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499911"/>
              </p:ext>
            </p:extLst>
          </p:nvPr>
        </p:nvGraphicFramePr>
        <p:xfrm>
          <a:off x="145188" y="1533192"/>
          <a:ext cx="8541610" cy="5327604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4529843">
                  <a:extLst>
                    <a:ext uri="{9D8B030D-6E8A-4147-A177-3AD203B41FA5}">
                      <a16:colId xmlns:a16="http://schemas.microsoft.com/office/drawing/2014/main" val="263932727"/>
                    </a:ext>
                  </a:extLst>
                </a:gridCol>
                <a:gridCol w="4011767">
                  <a:extLst>
                    <a:ext uri="{9D8B030D-6E8A-4147-A177-3AD203B41FA5}">
                      <a16:colId xmlns:a16="http://schemas.microsoft.com/office/drawing/2014/main" val="1828152158"/>
                    </a:ext>
                  </a:extLst>
                </a:gridCol>
              </a:tblGrid>
              <a:tr h="509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Этап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</a:rPr>
                        <a:t>Пример деятельности ученика на сессии</a:t>
                      </a:r>
                      <a:endParaRPr lang="ru-RU" sz="16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extLst>
                  <a:ext uri="{0D108BD9-81ED-4DB2-BD59-A6C34878D82A}">
                    <a16:rowId xmlns:a16="http://schemas.microsoft.com/office/drawing/2014/main" val="2318783085"/>
                  </a:ext>
                </a:extLst>
              </a:tr>
              <a:tr h="10194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Ролики-ледоколы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Рефлексия итогов прошлой сессии при помощи видеоролика «Риски в моей жизни», снятого на всех этапах предыдущей сессии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extLst>
                  <a:ext uri="{0D108BD9-81ED-4DB2-BD59-A6C34878D82A}">
                    <a16:rowId xmlns:a16="http://schemas.microsoft.com/office/drawing/2014/main" val="799024001"/>
                  </a:ext>
                </a:extLst>
              </a:tr>
              <a:tr h="2548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Разминка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Методика «Футболка»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extLst>
                  <a:ext uri="{0D108BD9-81ED-4DB2-BD59-A6C34878D82A}">
                    <a16:rowId xmlns:a16="http://schemas.microsoft.com/office/drawing/2014/main" val="3329712700"/>
                  </a:ext>
                </a:extLst>
              </a:tr>
              <a:tr h="3166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</a:rPr>
                        <a:t>Мостик из прошлой сессии</a:t>
                      </a:r>
                      <a:endParaRPr lang="ru-RU" sz="16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Методика «Модель Гиббса»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extLst>
                  <a:ext uri="{0D108BD9-81ED-4DB2-BD59-A6C34878D82A}">
                    <a16:rowId xmlns:a16="http://schemas.microsoft.com/office/drawing/2014/main" val="610743397"/>
                  </a:ext>
                </a:extLst>
              </a:tr>
              <a:tr h="509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Метафорический этап аналогий и </a:t>
                      </a:r>
                      <a:r>
                        <a:rPr lang="ru-RU" sz="1600" dirty="0" err="1">
                          <a:effectLst/>
                          <a:latin typeface="Century Schoolbook" panose="02040604050505020304" pitchFamily="18" charset="0"/>
                        </a:rPr>
                        <a:t>сторителлинга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Просмотр мультфильма «Радостная история»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extLst>
                  <a:ext uri="{0D108BD9-81ED-4DB2-BD59-A6C34878D82A}">
                    <a16:rowId xmlns:a16="http://schemas.microsoft.com/office/drawing/2014/main" val="418090374"/>
                  </a:ext>
                </a:extLst>
              </a:tr>
              <a:tr h="509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1 этап по Колбу: поиск имеющегося опыта 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Методика «Карта эмпатии»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extLst>
                  <a:ext uri="{0D108BD9-81ED-4DB2-BD59-A6C34878D82A}">
                    <a16:rowId xmlns:a16="http://schemas.microsoft.com/office/drawing/2014/main" val="982973564"/>
                  </a:ext>
                </a:extLst>
              </a:tr>
              <a:tr h="5755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2 этап по Колбу: анализ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Комментирование полученных карт эмпатии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extLst>
                  <a:ext uri="{0D108BD9-81ED-4DB2-BD59-A6C34878D82A}">
                    <a16:rowId xmlns:a16="http://schemas.microsoft.com/office/drawing/2014/main" val="687250502"/>
                  </a:ext>
                </a:extLst>
              </a:tr>
              <a:tr h="3166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</a:rPr>
                        <a:t>3 этап по Колбу: теория</a:t>
                      </a:r>
                      <a:endParaRPr lang="ru-RU" sz="16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Century Schoolbook" panose="02040604050505020304" pitchFamily="18" charset="0"/>
                        </a:rPr>
                        <a:t>Теория «Окна </a:t>
                      </a:r>
                      <a:r>
                        <a:rPr lang="ru-RU" sz="1600" kern="1200" dirty="0" err="1">
                          <a:effectLst/>
                          <a:latin typeface="Century Schoolbook" panose="02040604050505020304" pitchFamily="18" charset="0"/>
                        </a:rPr>
                        <a:t>Джохари</a:t>
                      </a:r>
                      <a:r>
                        <a:rPr lang="ru-RU" sz="1600" kern="1200" dirty="0">
                          <a:effectLst/>
                          <a:latin typeface="Century Schoolbook" panose="02040604050505020304" pitchFamily="18" charset="0"/>
                        </a:rPr>
                        <a:t>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34974" marR="34974" marT="0" marB="0"/>
                </a:tc>
                <a:extLst>
                  <a:ext uri="{0D108BD9-81ED-4DB2-BD59-A6C34878D82A}">
                    <a16:rowId xmlns:a16="http://schemas.microsoft.com/office/drawing/2014/main" val="1679237236"/>
                  </a:ext>
                </a:extLst>
              </a:tr>
              <a:tr h="509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</a:rPr>
                        <a:t>4 этап по Колбу: подведение итогов через рефлексию ситуации</a:t>
                      </a:r>
                      <a:endParaRPr lang="ru-RU" sz="16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Century Schoolbook" panose="02040604050505020304" pitchFamily="18" charset="0"/>
                        </a:rPr>
                        <a:t>Методика «Окна </a:t>
                      </a:r>
                      <a:r>
                        <a:rPr lang="ru-RU" sz="1600" kern="1200" dirty="0" err="1">
                          <a:effectLst/>
                          <a:latin typeface="Century Schoolbook" panose="02040604050505020304" pitchFamily="18" charset="0"/>
                        </a:rPr>
                        <a:t>Джохари</a:t>
                      </a:r>
                      <a:r>
                        <a:rPr lang="ru-RU" sz="1600" kern="1200" dirty="0">
                          <a:effectLst/>
                          <a:latin typeface="Century Schoolbook" panose="02040604050505020304" pitchFamily="18" charset="0"/>
                        </a:rPr>
                        <a:t>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34974" marR="34974" marT="0" marB="0"/>
                </a:tc>
                <a:extLst>
                  <a:ext uri="{0D108BD9-81ED-4DB2-BD59-A6C34878D82A}">
                    <a16:rowId xmlns:a16="http://schemas.microsoft.com/office/drawing/2014/main" val="1367040365"/>
                  </a:ext>
                </a:extLst>
              </a:tr>
              <a:tr h="2928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Schoolbook" panose="02040604050505020304" pitchFamily="18" charset="0"/>
                        </a:rPr>
                        <a:t>Мостик к следующей встрече</a:t>
                      </a:r>
                      <a:endParaRPr lang="ru-RU" sz="16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Century Schoolbook" panose="02040604050505020304" pitchFamily="18" charset="0"/>
                        </a:rPr>
                        <a:t>Методика «Рефлексивная дорога»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34974" marR="34974" marT="0" marB="0"/>
                </a:tc>
                <a:extLst>
                  <a:ext uri="{0D108BD9-81ED-4DB2-BD59-A6C34878D82A}">
                    <a16:rowId xmlns:a16="http://schemas.microsoft.com/office/drawing/2014/main" val="3458094111"/>
                  </a:ext>
                </a:extLst>
              </a:tr>
              <a:tr h="509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Рефлексия по поводу результатов сессии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Schoolbook" panose="02040604050505020304" pitchFamily="18" charset="0"/>
                        </a:rPr>
                        <a:t>Методика «Рефлексивный экран»</a:t>
                      </a:r>
                      <a:endParaRPr lang="ru-RU" sz="16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74" marR="34974" marT="0" marB="0"/>
                </a:tc>
                <a:extLst>
                  <a:ext uri="{0D108BD9-81ED-4DB2-BD59-A6C34878D82A}">
                    <a16:rowId xmlns:a16="http://schemas.microsoft.com/office/drawing/2014/main" val="471528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78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062CFA-19C8-4943-8D3C-42F2558D9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6" t="13170" r="26013" b="37055"/>
          <a:stretch/>
        </p:blipFill>
        <p:spPr>
          <a:xfrm>
            <a:off x="1300434" y="1146219"/>
            <a:ext cx="6231113" cy="527389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4A9EA4-3E92-44FF-99FC-27EF0EE4ABCF}"/>
              </a:ext>
            </a:extLst>
          </p:cNvPr>
          <p:cNvSpPr txBox="1"/>
          <p:nvPr/>
        </p:nvSpPr>
        <p:spPr>
          <a:xfrm>
            <a:off x="145186" y="175692"/>
            <a:ext cx="854161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4261C"/>
                </a:solidFill>
                <a:latin typeface="Century Schoolbook" panose="02040604050505020304" pitchFamily="18" charset="0"/>
                <a:ea typeface="+mj-ea"/>
                <a:cs typeface="+mj-cs"/>
              </a:rPr>
              <a:t>Личностное самоопределение</a:t>
            </a:r>
          </a:p>
          <a:p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reflekschool.ru/images/zerkalo.jpg">
            <a:extLst>
              <a:ext uri="{FF2B5EF4-FFF2-40B4-BE49-F238E27FC236}">
                <a16:creationId xmlns:a16="http://schemas.microsoft.com/office/drawing/2014/main" id="{D6D97F2E-6123-43DD-8297-122AAA4CB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28642" r="70219" b="19217"/>
          <a:stretch/>
        </p:blipFill>
        <p:spPr bwMode="auto">
          <a:xfrm>
            <a:off x="1171647" y="1029699"/>
            <a:ext cx="2563226" cy="37899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2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459</Words>
  <Application>Microsoft Office PowerPoint</Application>
  <PresentationFormat>Широкоэкранный</PresentationFormat>
  <Paragraphs>71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Schoolbook</vt:lpstr>
      <vt:lpstr>Times New Roman</vt:lpstr>
      <vt:lpstr>Тема Office</vt:lpstr>
      <vt:lpstr>Новые практики воспитания, обеспечивающие повышение образовательной мотивации обучающихся  основной и средней школы</vt:lpstr>
      <vt:lpstr>Мотивация vs самоопределение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Приглашаем Вас в нашу Рефлексивную школу!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Дмитриева</dc:creator>
  <cp:lastModifiedBy>Юлия Дмитриева</cp:lastModifiedBy>
  <cp:revision>25</cp:revision>
  <dcterms:created xsi:type="dcterms:W3CDTF">2022-12-08T17:44:03Z</dcterms:created>
  <dcterms:modified xsi:type="dcterms:W3CDTF">2022-12-09T19:20:33Z</dcterms:modified>
</cp:coreProperties>
</file>