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9" r:id="rId25"/>
    <p:sldId id="280" r:id="rId26"/>
    <p:sldId id="281" r:id="rId27"/>
    <p:sldId id="290" r:id="rId28"/>
    <p:sldId id="282" r:id="rId29"/>
    <p:sldId id="291" r:id="rId30"/>
    <p:sldId id="283" r:id="rId31"/>
    <p:sldId id="292" r:id="rId32"/>
    <p:sldId id="284" r:id="rId33"/>
    <p:sldId id="293" r:id="rId34"/>
    <p:sldId id="285" r:id="rId35"/>
    <p:sldId id="294" r:id="rId36"/>
    <p:sldId id="297" r:id="rId37"/>
    <p:sldId id="296" r:id="rId38"/>
    <p:sldId id="295" r:id="rId39"/>
    <p:sldId id="286" r:id="rId40"/>
    <p:sldId id="287" r:id="rId41"/>
    <p:sldId id="288" r:id="rId4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gLGVq7ZntTFKo0n6cP6b6T6EF/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1735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4685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953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244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74298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013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02398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66515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70140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://reflekschool.r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3JUWmLwPaA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HKwZzlM1qo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eflekschool.ru/" TargetMode="External"/><Relationship Id="rId5" Type="http://schemas.openxmlformats.org/officeDocument/2006/relationships/hyperlink" Target="https://youtu.be/AwthWkWRWO0" TargetMode="External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hyperlink" Target="https://kp-journal.ru/wp-content/uploads/2022/06/%D0%93%D1%83%D1%82%D0%BD%D0%B8%D0%BA-%D0%98.%D0%AE.%D0%93%D0%B5%D0%BC%D0%B1%D0%B5%D0%BB%D1%8C-%D0%A2.%D0%9F.%D0%94%D0%BC%D0%B8%D1%82%D1%80%D0%B8%D0%B5%D0%B2%D0%B0-%D0%AE.%D0%98.-%D0%90%D0%BD%D0%B0%D0%BB%D0%B8%D0%B7-%D0%BE%D0%BF%D1%8B%D1%82%D0%B0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3C6E7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600"/>
              <a:buFont typeface="Calibri"/>
              <a:buNone/>
            </a:pPr>
            <a:r>
              <a:rPr lang="ru-RU" sz="3600" b="1">
                <a:solidFill>
                  <a:srgbClr val="2F5496"/>
                </a:solidFill>
              </a:rPr>
              <a:t>197 школа Центрального района</a:t>
            </a: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D8E2F3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endParaRPr lang="ru-RU" sz="3000" b="1" dirty="0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lang="ru-RU" sz="40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Рефлексивные сессии как новая воспитательная практика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endParaRPr lang="ru-RU" sz="3000" b="1" dirty="0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lang="ru-RU" sz="30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«Новые практики воспитания, обеспечивающие повышение образовательной мотивации обучающихся основной и средней школы» </a:t>
            </a:r>
            <a:endParaRPr sz="3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lang="ru-RU" sz="2600" b="1" dirty="0">
                <a:solidFill>
                  <a:srgbClr val="2F5496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(3 год в статусе РИП)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lang="ru-RU" sz="2000" b="1" dirty="0" err="1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Гутник</a:t>
            </a:r>
            <a:r>
              <a:rPr lang="ru-RU" sz="20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И.Ю. 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lang="ru-RU" sz="2000" b="1" dirty="0" err="1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Гембель</a:t>
            </a:r>
            <a:r>
              <a:rPr lang="ru-RU" sz="20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Т.П.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lang="ru-RU" sz="20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Дмитриева Ю.И.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3D9E70-7ABF-04D1-9BDF-0BEBE7718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125"/>
            <a:ext cx="10782162" cy="60739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149" name="Google Shape;14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AutoNum type="arabicPeriod" startAt="5"/>
            </a:pPr>
            <a:r>
              <a:rPr lang="ru-RU" sz="3200" i="1">
                <a:solidFill>
                  <a:srgbClr val="2F5496"/>
                </a:solidFill>
              </a:rPr>
              <a:t>Воспитание через самопознание-лучший из путей воспитания.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«Воспитание возможно лишь через самопознание» (Н.И. Пирогов)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</p:txBody>
      </p:sp>
      <p:pic>
        <p:nvPicPr>
          <p:cNvPr id="150" name="Google Shape;15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6978" y="3769360"/>
            <a:ext cx="1797241" cy="2319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156" name="Google Shape;156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3111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 dirty="0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 dirty="0">
                <a:solidFill>
                  <a:srgbClr val="2F5496"/>
                </a:solidFill>
              </a:rPr>
              <a:t>6.	Обучение ребенка рефлексии позволяет ему не совершать необдуманные поступки и осознанно осуществлять выбор, основываясь на своей самооценке, это повышает мотивацию к обучению.</a:t>
            </a:r>
            <a:endParaRPr dirty="0"/>
          </a:p>
        </p:txBody>
      </p:sp>
      <p:pic>
        <p:nvPicPr>
          <p:cNvPr id="157" name="Google Shape;15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7040" y="4222634"/>
            <a:ext cx="2153145" cy="179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163" name="Google Shape;16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3111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</a:t>
            </a:r>
            <a:endParaRPr/>
          </a:p>
        </p:txBody>
      </p:sp>
      <p:pic>
        <p:nvPicPr>
          <p:cNvPr id="164" name="Google Shape;16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4080" y="1690688"/>
            <a:ext cx="8533506" cy="516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177" name="Google Shape;177;p14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3111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</a:t>
            </a:r>
            <a:endParaRPr/>
          </a:p>
        </p:txBody>
      </p:sp>
      <p:pic>
        <p:nvPicPr>
          <p:cNvPr id="178" name="Google Shape;17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2322" y="1790852"/>
            <a:ext cx="7257437" cy="43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8368" y="2901639"/>
            <a:ext cx="2206943" cy="1298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Рефлексивные сессии</a:t>
            </a:r>
            <a:endParaRPr dirty="0"/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Решением стали </a:t>
            </a:r>
            <a:r>
              <a:rPr lang="ru-RU" sz="3200" i="1">
                <a:solidFill>
                  <a:srgbClr val="00B050"/>
                </a:solidFill>
              </a:rPr>
              <a:t>рефлексивные сессии- </a:t>
            </a:r>
            <a:r>
              <a:rPr lang="ru-RU" sz="3200" i="1">
                <a:solidFill>
                  <a:srgbClr val="2F5496"/>
                </a:solidFill>
              </a:rPr>
              <a:t>особая форма занятия, построенная на модели Колба, позволяющая осознать учеником важность самоопределения, понять, насколько каждое умение, характеризующее самоопределение, развито лично у него и при необходимости наметить пути улучшения данного умения совместно с педагогом.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Рефлексивные сессии</a:t>
            </a:r>
            <a:endParaRPr dirty="0"/>
          </a:p>
        </p:txBody>
      </p:sp>
      <p:sp>
        <p:nvSpPr>
          <p:cNvPr id="191" name="Google Shape;191;p16"/>
          <p:cNvSpPr txBox="1">
            <a:spLocks noGrp="1"/>
          </p:cNvSpPr>
          <p:nvPr>
            <p:ph type="body" idx="1"/>
          </p:nvPr>
        </p:nvSpPr>
        <p:spPr>
          <a:xfrm>
            <a:off x="838200" y="1829849"/>
            <a:ext cx="10515600" cy="4351200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ru-RU" i="1" dirty="0">
                <a:solidFill>
                  <a:srgbClr val="2F5496"/>
                </a:solidFill>
              </a:rPr>
              <a:t>Рефлексивные сессии проходят в форме занятий в рамках </a:t>
            </a:r>
            <a:r>
              <a:rPr lang="ru-RU" i="1" dirty="0">
                <a:solidFill>
                  <a:srgbClr val="00B050"/>
                </a:solidFill>
              </a:rPr>
              <a:t>внеурочной деятельности «Умный выбор в умной школе»</a:t>
            </a:r>
            <a:r>
              <a:rPr lang="ru-RU" i="1" dirty="0">
                <a:solidFill>
                  <a:srgbClr val="2F5496"/>
                </a:solidFill>
              </a:rPr>
              <a:t> с  5 по 10 класс. Разработаны 54 сессии. Сессии распределены с точки зрения важности каждого из направлений самоопределения в данном возрасте.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 dirty="0">
              <a:solidFill>
                <a:srgbClr val="2F5496"/>
              </a:solidFill>
            </a:endParaRPr>
          </a:p>
        </p:txBody>
      </p:sp>
      <p:pic>
        <p:nvPicPr>
          <p:cNvPr id="192" name="Google Shape;19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2479" y="3756095"/>
            <a:ext cx="3414447" cy="2304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Рефлексивные сессии</a:t>
            </a:r>
            <a:endParaRPr lang="ru-RU" dirty="0"/>
          </a:p>
        </p:txBody>
      </p:sp>
      <p:pic>
        <p:nvPicPr>
          <p:cNvPr id="198" name="Google Shape;198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687443" y="1690688"/>
            <a:ext cx="8817114" cy="5179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Рефлексивные сессии</a:t>
            </a:r>
            <a:endParaRPr dirty="0"/>
          </a:p>
        </p:txBody>
      </p:sp>
      <p:sp>
        <p:nvSpPr>
          <p:cNvPr id="204" name="Google Shape;204;p18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Для поддержки работы педагога создан сайт «Рефлексивная школа», являющийся  электронным УМК для подготовки и проведения сессий. Он стал продолжателем идей сайта «Диагностическая школа» На сайте РШ 150 методик- </a:t>
            </a:r>
            <a:r>
              <a:rPr lang="ru-RU" sz="3200" i="1" u="sng">
                <a:solidFill>
                  <a:srgbClr val="2F549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http://reflekschool.ru/</a:t>
            </a:r>
            <a:endParaRPr sz="3200" i="1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</p:txBody>
      </p:sp>
      <p:pic>
        <p:nvPicPr>
          <p:cNvPr id="205" name="Google Shape;20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5280" y="4180840"/>
            <a:ext cx="1803570" cy="1803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909" y="365125"/>
            <a:ext cx="10748180" cy="184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9" descr="http://reflekschool.ru/images/glav.gi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838330" y="1999565"/>
            <a:ext cx="851533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19" name="Google Shape;21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6457" y="0"/>
            <a:ext cx="8279086" cy="6602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6 тезисов…</a:t>
            </a:r>
            <a:endParaRPr dirty="0"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AutoNum type="arabicPeriod"/>
            </a:pPr>
            <a:r>
              <a:rPr lang="ru-RU" sz="3200" i="1" dirty="0">
                <a:solidFill>
                  <a:srgbClr val="2F5496"/>
                </a:solidFill>
              </a:rPr>
              <a:t>В «Законе об образовании» написано о том, что целью образования является самоопределение ученика, </a:t>
            </a:r>
            <a:r>
              <a:rPr lang="ru-RU" sz="3200" b="1" i="1" dirty="0">
                <a:solidFill>
                  <a:srgbClr val="00B050"/>
                </a:solidFill>
              </a:rPr>
              <a:t>но – как ? кто? и когда?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 dirty="0">
                <a:solidFill>
                  <a:srgbClr val="2F5496"/>
                </a:solidFill>
              </a:rPr>
              <a:t>будет это делать, не определено.</a:t>
            </a:r>
            <a:endParaRPr dirty="0"/>
          </a:p>
          <a:p>
            <a:pPr marL="514350" lvl="0" indent="-31115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 dirty="0">
              <a:solidFill>
                <a:srgbClr val="2F5496"/>
              </a:solidFill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4320" y="4001294"/>
            <a:ext cx="2071866" cy="172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Рефлексивные сессии</a:t>
            </a:r>
            <a:endParaRPr dirty="0"/>
          </a:p>
        </p:txBody>
      </p:sp>
      <p:sp>
        <p:nvSpPr>
          <p:cNvPr id="225" name="Google Shape;225;p21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26" name="Google Shape;22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53" y="1147208"/>
            <a:ext cx="12066494" cy="5235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Для каждой сессии разработаны карты с гиперссылками для подготовки к сессии</a:t>
            </a:r>
            <a:endParaRPr dirty="0"/>
          </a:p>
        </p:txBody>
      </p:sp>
      <p:sp>
        <p:nvSpPr>
          <p:cNvPr id="232" name="Google Shape;232;p22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33" name="Google Shape;23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790851"/>
            <a:ext cx="10635727" cy="544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>
                <a:solidFill>
                  <a:srgbClr val="2F5496"/>
                </a:solidFill>
              </a:rPr>
              <a:t>Рефлексивные сессии как новая воспитательная практика</a:t>
            </a:r>
            <a:endParaRPr/>
          </a:p>
        </p:txBody>
      </p:sp>
      <p:sp>
        <p:nvSpPr>
          <p:cNvPr id="239" name="Google Shape;239;p23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40" name="Google Shape;24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929" y="365125"/>
            <a:ext cx="10632141" cy="6275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Рефлексивные методики</a:t>
            </a:r>
            <a:endParaRPr dirty="0"/>
          </a:p>
        </p:txBody>
      </p:sp>
      <p:sp>
        <p:nvSpPr>
          <p:cNvPr id="246" name="Google Shape;246;p24"/>
          <p:cNvSpPr txBox="1">
            <a:spLocks noGrp="1"/>
          </p:cNvSpPr>
          <p:nvPr>
            <p:ph type="body" idx="1"/>
          </p:nvPr>
        </p:nvSpPr>
        <p:spPr>
          <a:xfrm>
            <a:off x="838200" y="183149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 Каждая из сессий включает применение от 3 до 5 рефлексивных методик. Каждая из методик описана по 14 показателям, с примерами ее применения и интерпретации для разных учеников.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</p:txBody>
      </p:sp>
      <p:pic>
        <p:nvPicPr>
          <p:cNvPr id="247" name="Google Shape;24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484" y="3647440"/>
            <a:ext cx="2938931" cy="236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9700" y="3719456"/>
            <a:ext cx="2908627" cy="229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5018" y="3719456"/>
            <a:ext cx="2761061" cy="2383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Рефлексивные методики</a:t>
            </a:r>
            <a:endParaRPr dirty="0"/>
          </a:p>
        </p:txBody>
      </p:sp>
      <p:sp>
        <p:nvSpPr>
          <p:cNvPr id="246" name="Google Shape;246;p24"/>
          <p:cNvSpPr txBox="1">
            <a:spLocks noGrp="1"/>
          </p:cNvSpPr>
          <p:nvPr>
            <p:ph type="body" idx="1"/>
          </p:nvPr>
        </p:nvSpPr>
        <p:spPr>
          <a:xfrm>
            <a:off x="838200" y="183149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 dirty="0">
              <a:solidFill>
                <a:srgbClr val="2F54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 dirty="0">
              <a:solidFill>
                <a:srgbClr val="2F5496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FE735A-6014-5A36-6DC8-D90B2A673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69" y="1907698"/>
            <a:ext cx="7464753" cy="41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55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56" name="Google Shape;25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993" y="1790851"/>
            <a:ext cx="4751294" cy="399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4483" y="2570480"/>
            <a:ext cx="759235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9386" y="1514908"/>
            <a:ext cx="5399314" cy="462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7973" y="1690688"/>
            <a:ext cx="2173862" cy="321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265" name="Google Shape;265;p26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66" name="Google Shape;26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6960" y="1864888"/>
            <a:ext cx="5201919" cy="43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1683" y="2836700"/>
            <a:ext cx="759235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2152" y="2836700"/>
            <a:ext cx="653894" cy="1121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265" name="Google Shape;265;p26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66" name="Google Shape;26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081" y="1790851"/>
            <a:ext cx="5201919" cy="43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6944" y="2762055"/>
            <a:ext cx="653894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F47886-D045-93AE-DD5A-B4FB01D6D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060" y="2129620"/>
            <a:ext cx="5030859" cy="35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22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>
            <a:spLocks noGrp="1"/>
          </p:cNvSpPr>
          <p:nvPr>
            <p:ph type="title"/>
          </p:nvPr>
        </p:nvSpPr>
        <p:spPr>
          <a:xfrm>
            <a:off x="838200" y="362450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Рефлексивная школа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4" name="Google Shape;274;p27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75" name="Google Shape;27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6960" y="1864888"/>
            <a:ext cx="5201919" cy="43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1683" y="2836700"/>
            <a:ext cx="759235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2152" y="2836700"/>
            <a:ext cx="653894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7779" y="2744271"/>
            <a:ext cx="759235" cy="121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>
            <a:spLocks noGrp="1"/>
          </p:cNvSpPr>
          <p:nvPr>
            <p:ph type="title"/>
          </p:nvPr>
        </p:nvSpPr>
        <p:spPr>
          <a:xfrm>
            <a:off x="838200" y="355794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274" name="Google Shape;274;p27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75" name="Google Shape;27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790851"/>
            <a:ext cx="5201919" cy="43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6587" y="2660296"/>
            <a:ext cx="759235" cy="12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5C584F-7309-10F3-7C1B-726F572C2D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40" t="11701" r="24311" b="5324"/>
          <a:stretch/>
        </p:blipFill>
        <p:spPr>
          <a:xfrm>
            <a:off x="6372808" y="1916515"/>
            <a:ext cx="4092045" cy="402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6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  <a:p>
            <a:pPr marL="514350" lvl="0" indent="-31115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7896" y="2182019"/>
            <a:ext cx="4945104" cy="26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9001" y="2029619"/>
            <a:ext cx="5257800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284" name="Google Shape;284;p28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85" name="Google Shape;28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6960" y="1864888"/>
            <a:ext cx="5201919" cy="43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1683" y="2836700"/>
            <a:ext cx="759235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2152" y="2836700"/>
            <a:ext cx="653894" cy="112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7779" y="2744271"/>
            <a:ext cx="759235" cy="12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46634" y="2790484"/>
            <a:ext cx="807563" cy="121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284" name="Google Shape;284;p28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>
                <a:solidFill>
                  <a:srgbClr val="2F5496"/>
                </a:solidFill>
              </a:rPr>
              <a:t>. </a:t>
            </a:r>
            <a:endParaRPr/>
          </a:p>
        </p:txBody>
      </p:sp>
      <p:pic>
        <p:nvPicPr>
          <p:cNvPr id="285" name="Google Shape;28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790851"/>
            <a:ext cx="5201919" cy="437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4104" y="2752371"/>
            <a:ext cx="807563" cy="12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4F1712-FE16-9760-C4C7-5767368E9C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98" t="9866" r="25076" b="11494"/>
          <a:stretch/>
        </p:blipFill>
        <p:spPr>
          <a:xfrm>
            <a:off x="6699380" y="1957693"/>
            <a:ext cx="4495799" cy="418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11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Профайл самоопределения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5" name="Google Shape;295;p29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3200" i="1" dirty="0">
                <a:solidFill>
                  <a:srgbClr val="2F5496"/>
                </a:solidFill>
              </a:rPr>
              <a:t>Информация о каждом ученике хранится в форме его цифровой биографии и отслеживается при помощи «Профайла самоопределения ученика».</a:t>
            </a:r>
            <a:endParaRPr sz="3200" i="1" dirty="0">
              <a:solidFill>
                <a:srgbClr val="2F5496"/>
              </a:solidFill>
            </a:endParaRPr>
          </a:p>
        </p:txBody>
      </p:sp>
      <p:pic>
        <p:nvPicPr>
          <p:cNvPr id="296" name="Google Shape;29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4320" y="3429000"/>
            <a:ext cx="4126872" cy="2411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856" y="3429000"/>
            <a:ext cx="5104802" cy="2434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Профайл самоопределения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5" name="Google Shape;295;p29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2400" i="1" dirty="0">
                <a:solidFill>
                  <a:srgbClr val="2F5496"/>
                </a:solidFill>
              </a:rPr>
              <a:t>Информация о готовности педагога к осуществлению педагогической поддержки учеников  отслеживается при помощи «Профайла поддержки самоопределения ученика» ученика».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endParaRPr sz="3200" i="1" dirty="0">
              <a:solidFill>
                <a:srgbClr val="2F5496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D05CE6-81AA-2397-A647-3E69447DC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445" y="3058066"/>
            <a:ext cx="4250002" cy="27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10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 err="1">
                <a:solidFill>
                  <a:srgbClr val="2F5496"/>
                </a:solidFill>
              </a:rPr>
              <a:t>Рефлексер</a:t>
            </a:r>
            <a:endParaRPr dirty="0"/>
          </a:p>
        </p:txBody>
      </p:sp>
      <p:sp>
        <p:nvSpPr>
          <p:cNvPr id="303" name="Google Shape;303;p30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2400" i="1" dirty="0">
                <a:solidFill>
                  <a:srgbClr val="2F5496"/>
                </a:solidFill>
              </a:rPr>
              <a:t>Для совершенствования работы с данным УМК разработан инновационный продукт – </a:t>
            </a:r>
            <a:r>
              <a:rPr lang="ru-RU" sz="2400" i="1" dirty="0" err="1">
                <a:solidFill>
                  <a:srgbClr val="7030A0"/>
                </a:solidFill>
              </a:rPr>
              <a:t>Рефлексер</a:t>
            </a:r>
            <a:r>
              <a:rPr lang="ru-RU" sz="2400" i="1" dirty="0">
                <a:solidFill>
                  <a:srgbClr val="7030A0"/>
                </a:solidFill>
              </a:rPr>
              <a:t>, </a:t>
            </a:r>
            <a:endParaRPr sz="2400" dirty="0">
              <a:solidFill>
                <a:srgbClr val="7030A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lang="ru-RU" sz="2400" i="1" dirty="0">
                <a:solidFill>
                  <a:srgbClr val="2F5496"/>
                </a:solidFill>
              </a:rPr>
              <a:t>который  автоматически отбирать рефлексивные сессии и методики педагогической диагностики, необходимые для развития самоопределения конкретного ученика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90EA67-C2F7-BC48-797B-4D43B1A9E3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40" t="42441" r="18500" b="18686"/>
          <a:stretch/>
        </p:blipFill>
        <p:spPr>
          <a:xfrm>
            <a:off x="4497355" y="3638940"/>
            <a:ext cx="2856427" cy="232787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sz="3600" b="1" dirty="0">
                <a:solidFill>
                  <a:srgbClr val="2F5496"/>
                </a:solidFill>
              </a:rPr>
              <a:t>Готовим: Методические рекомендации, результаты измерения мотивации, рефлексивные эссе</a:t>
            </a:r>
            <a:endParaRPr sz="3600" dirty="0"/>
          </a:p>
        </p:txBody>
      </p:sp>
      <p:sp>
        <p:nvSpPr>
          <p:cNvPr id="303" name="Google Shape;303;p30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F40426-1AE6-9316-14B7-A29387D70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98" t="22586" r="12985" b="13965"/>
          <a:stretch/>
        </p:blipFill>
        <p:spPr>
          <a:xfrm>
            <a:off x="5169158" y="1790851"/>
            <a:ext cx="26965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82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sz="3600" b="1" dirty="0">
                <a:solidFill>
                  <a:srgbClr val="2F5496"/>
                </a:solidFill>
              </a:rPr>
              <a:t>Готовим: Все 150 методик в одной книге</a:t>
            </a:r>
            <a:endParaRPr sz="3600" dirty="0"/>
          </a:p>
        </p:txBody>
      </p:sp>
      <p:sp>
        <p:nvSpPr>
          <p:cNvPr id="303" name="Google Shape;303;p30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endParaRPr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682D00-E7A7-7BFC-662A-289433870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35" y="1921793"/>
            <a:ext cx="2956609" cy="408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5AF510-22DF-FB9B-1FE7-C1F9A7581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844" y="2771192"/>
            <a:ext cx="2572311" cy="20713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A6CCFC-CCA2-6D79-5D68-E9F52022E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3298" y="2128706"/>
            <a:ext cx="2688857" cy="4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42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sz="3600" b="1" dirty="0">
                <a:solidFill>
                  <a:srgbClr val="2F5496"/>
                </a:solidFill>
              </a:rPr>
              <a:t>Готовим: Видеоролик-путешествие по сайту</a:t>
            </a:r>
            <a:endParaRPr sz="3600" dirty="0"/>
          </a:p>
        </p:txBody>
      </p:sp>
      <p:sp>
        <p:nvSpPr>
          <p:cNvPr id="303" name="Google Shape;303;p30"/>
          <p:cNvSpPr txBox="1">
            <a:spLocks noGrp="1"/>
          </p:cNvSpPr>
          <p:nvPr>
            <p:ph type="body" idx="1"/>
          </p:nvPr>
        </p:nvSpPr>
        <p:spPr>
          <a:xfrm>
            <a:off x="838200" y="1790851"/>
            <a:ext cx="10515600" cy="4351338"/>
          </a:xfrm>
          <a:prstGeom prst="rect">
            <a:avLst/>
          </a:prstGeom>
          <a:solidFill>
            <a:srgbClr val="B3C6E7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EEC76D-B15C-3A48-EA01-130100A1F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01" t="48299" r="72832" b="15102"/>
          <a:stretch/>
        </p:blipFill>
        <p:spPr>
          <a:xfrm>
            <a:off x="5173824" y="2435289"/>
            <a:ext cx="1844352" cy="349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90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accent1"/>
                </a:solidFill>
              </a:rPr>
              <a:t>А что дальше?</a:t>
            </a:r>
            <a:endParaRPr dirty="0"/>
          </a:p>
        </p:txBody>
      </p:sp>
      <p:sp>
        <p:nvSpPr>
          <p:cNvPr id="315" name="Google Shape;31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6392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514E53-5B98-16EA-D6B2-91A1A63C2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08" t="11836" r="18035" b="13469"/>
          <a:stretch/>
        </p:blipFill>
        <p:spPr>
          <a:xfrm>
            <a:off x="2575249" y="1941887"/>
            <a:ext cx="7239000" cy="47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92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ru-RU" b="1">
                <a:solidFill>
                  <a:schemeClr val="accent1"/>
                </a:solidFill>
              </a:rPr>
              <a:t>Как научиться создавать свои сессии?</a:t>
            </a:r>
            <a:endParaRPr/>
          </a:p>
        </p:txBody>
      </p:sp>
      <p:sp>
        <p:nvSpPr>
          <p:cNvPr id="309" name="Google Shape;30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C2D2E"/>
              </a:buClr>
              <a:buSzPts val="2800"/>
              <a:buChar char="•"/>
            </a:pPr>
            <a:r>
              <a:rPr lang="ru-RU" sz="2800" b="1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Диагностическая школа </a:t>
            </a:r>
            <a:r>
              <a:rPr lang="ru-RU" sz="2800" b="1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http://дш.школа-197.рф/p1aa1.html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2C2D2E"/>
              </a:buClr>
              <a:buSzPts val="2800"/>
              <a:buChar char="•"/>
            </a:pPr>
            <a:r>
              <a:rPr lang="ru-RU" sz="2800" b="1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Видео про сайт            </a:t>
            </a:r>
            <a:r>
              <a:rPr lang="ru-RU" sz="2800" b="1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https://youtu.be/AwthWkWRWO0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2C2D2E"/>
              </a:buClr>
              <a:buSzPts val="2800"/>
              <a:buChar char="•"/>
            </a:pPr>
            <a:r>
              <a:rPr lang="ru-RU" sz="2800" b="1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Рефлексивная школа </a:t>
            </a:r>
            <a:r>
              <a:rPr lang="ru-RU" sz="2800" b="1" u="sng">
                <a:solidFill>
                  <a:srgbClr val="0563C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http://reflekschool.ru/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2C2D2E"/>
              </a:buClr>
              <a:buSzPts val="2800"/>
              <a:buChar char="•"/>
            </a:pPr>
            <a:r>
              <a:rPr lang="ru-RU" sz="2800" b="1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Рефлексивные сессии-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</a:pPr>
            <a:r>
              <a:rPr lang="ru-RU" sz="2800" b="1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https://www.youtube.com/watch?v=HKwZzlM1qog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</a:pPr>
            <a:r>
              <a:rPr lang="ru-RU" sz="2800" b="1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https://www.youtube.com/watch?v=W3JUWmLwPaA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sz="4400" i="1">
              <a:solidFill>
                <a:srgbClr val="2F5496"/>
              </a:solidFill>
            </a:endParaRPr>
          </a:p>
          <a:p>
            <a:pPr marL="742950" lvl="0" indent="-74295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600"/>
              <a:buAutoNum type="arabicPeriod" startAt="2"/>
            </a:pPr>
            <a:r>
              <a:rPr lang="ru-RU" sz="3600" i="1">
                <a:solidFill>
                  <a:srgbClr val="2F5496"/>
                </a:solidFill>
              </a:rPr>
              <a:t>Педагогическая диагностика в школе практически не используется, нужно пространство и время для ее реализации</a:t>
            </a:r>
            <a:endParaRPr/>
          </a:p>
          <a:p>
            <a:pPr marL="742950" lvl="0" indent="-51435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i="1">
              <a:solidFill>
                <a:srgbClr val="2F5496"/>
              </a:solidFill>
            </a:endParaRPr>
          </a:p>
        </p:txBody>
      </p:sp>
      <p:pic>
        <p:nvPicPr>
          <p:cNvPr id="107" name="Google Shape;10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8222" y="4348480"/>
            <a:ext cx="1855883" cy="1546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ru-RU" b="1">
                <a:solidFill>
                  <a:schemeClr val="accent1"/>
                </a:solidFill>
              </a:rPr>
              <a:t>Как научиться создавать свои сессии?</a:t>
            </a:r>
            <a:endParaRPr/>
          </a:p>
        </p:txBody>
      </p:sp>
      <p:sp>
        <p:nvSpPr>
          <p:cNvPr id="315" name="Google Shape;31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6392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Гутник, И. Ю. Анализ опыта проектирования структуры рефлексивной сессии / И. Ю. Гутник, Т. П. Гембель, Ю. И. Дмитриева // Казанский педагогический журнал. – 2022. – № 2(151). – С. 163-171. – DOI 10.51379/KPJ.2022.152.2.023. – EDN UZVXAT.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https://kp-journal.ru/wp-content/uploads/2022/06/Гутник-И.Ю.Гембель-Т.П.Дмитриева-Ю.И.-Анализ-опыта.pdf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/>
              <a:t>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16" name="Google Shape;31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1633" y="4725989"/>
            <a:ext cx="1450974" cy="145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br>
              <a:rPr lang="ru-RU" sz="3100" b="1" dirty="0">
                <a:solidFill>
                  <a:schemeClr val="accent1"/>
                </a:solidFill>
              </a:rPr>
            </a:br>
            <a:r>
              <a:rPr lang="ru-RU" sz="31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сотрудничеству!</a:t>
            </a:r>
            <a:br>
              <a:rPr lang="ru-RU" sz="3100" b="1" dirty="0">
                <a:solidFill>
                  <a:schemeClr val="accent1"/>
                </a:solidFill>
              </a:rPr>
            </a:br>
            <a:r>
              <a:rPr lang="ru-RU" b="1" dirty="0">
                <a:solidFill>
                  <a:schemeClr val="accent1"/>
                </a:solidFill>
              </a:rPr>
              <a:t> </a:t>
            </a:r>
            <a:endParaRPr dirty="0"/>
          </a:p>
        </p:txBody>
      </p:sp>
      <p:sp>
        <p:nvSpPr>
          <p:cNvPr id="322" name="Google Shape;322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6392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/>
              <a:t>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23" name="Google Shape;32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2993" y="1917065"/>
            <a:ext cx="7828607" cy="4373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lang="ru-RU" dirty="0"/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ru-RU" i="1" dirty="0">
                <a:solidFill>
                  <a:srgbClr val="2F5496"/>
                </a:solidFill>
              </a:rPr>
              <a:t>При помощи сайта ДШ обучают студентов РГПУ </a:t>
            </a:r>
            <a:r>
              <a:rPr lang="ru-RU" i="1" dirty="0" err="1">
                <a:solidFill>
                  <a:srgbClr val="2F5496"/>
                </a:solidFill>
              </a:rPr>
              <a:t>им.Герцена</a:t>
            </a:r>
            <a:r>
              <a:rPr lang="ru-RU" i="1" dirty="0">
                <a:solidFill>
                  <a:srgbClr val="2F5496"/>
                </a:solidFill>
              </a:rPr>
              <a:t> в курсах «Решение педагогических задач», там размещено 50 методик педагогической диагностики</a:t>
            </a:r>
            <a:endParaRPr dirty="0"/>
          </a:p>
        </p:txBody>
      </p:sp>
      <p:pic>
        <p:nvPicPr>
          <p:cNvPr id="114" name="Google Shape;114;p5" descr="http://xn--d1a4b.xn---197-43d3dhx2g.xn--p1ai/images/domik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3234" y="2570956"/>
            <a:ext cx="2620566" cy="374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5280" y="4453049"/>
            <a:ext cx="6460786" cy="157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465817-47A5-EE9D-246E-E07ABC6C7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551" y="2614852"/>
            <a:ext cx="1178693" cy="16294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122" name="Google Shape;122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AutoNum type="arabicPeriod" startAt="3"/>
            </a:pPr>
            <a:r>
              <a:rPr lang="ru-RU" sz="3200" i="1" dirty="0">
                <a:solidFill>
                  <a:srgbClr val="2F5496"/>
                </a:solidFill>
              </a:rPr>
              <a:t>Взрослый не является авторитетом для подростка-нужно уйти от позиции наставника, а перейти к совмещению этой позиции с позицией коуча, который задает вопросы,  и тренера, который развивает необходимые умения.</a:t>
            </a:r>
            <a:endParaRPr dirty="0"/>
          </a:p>
          <a:p>
            <a:pPr marL="514350" lvl="0" indent="-31115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 dirty="0">
              <a:solidFill>
                <a:srgbClr val="2F5496"/>
              </a:solidFill>
            </a:endParaRPr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4707" y="4313874"/>
            <a:ext cx="1780186" cy="1420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6392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None/>
            </a:pPr>
            <a:r>
              <a:rPr lang="ru-RU" sz="4400" i="1">
                <a:solidFill>
                  <a:srgbClr val="2F5496"/>
                </a:solidFill>
              </a:rPr>
              <a:t>	</a:t>
            </a:r>
            <a:endParaRPr/>
          </a:p>
        </p:txBody>
      </p:sp>
      <p:pic>
        <p:nvPicPr>
          <p:cNvPr id="130" name="Google Shape;13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1693" y="1893863"/>
            <a:ext cx="8708614" cy="459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sp>
        <p:nvSpPr>
          <p:cNvPr id="136" name="Google Shape;136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AutoNum type="arabicPeriod" startAt="4"/>
            </a:pPr>
            <a:r>
              <a:rPr lang="ru-RU" sz="3200" i="1">
                <a:solidFill>
                  <a:srgbClr val="2F5496"/>
                </a:solidFill>
              </a:rPr>
              <a:t>Чужой опыт непередаваем, поэтому нужно анализировать свой, а для этого целесообразно использовать   модель Колба</a:t>
            </a:r>
            <a:endParaRPr/>
          </a:p>
          <a:p>
            <a:pPr marL="514350" lvl="0" indent="-31115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</p:txBody>
      </p:sp>
      <p:pic>
        <p:nvPicPr>
          <p:cNvPr id="137" name="Google Shape;13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4800" y="3795028"/>
            <a:ext cx="2407146" cy="2006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</a:rPr>
              <a:t>Рефлексивная школа</a:t>
            </a:r>
            <a:endParaRPr dirty="0"/>
          </a:p>
        </p:txBody>
      </p:sp>
      <p:pic>
        <p:nvPicPr>
          <p:cNvPr id="143" name="Google Shape;143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732020" y="1690688"/>
            <a:ext cx="8367020" cy="52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729</Words>
  <Application>Microsoft Office PowerPoint</Application>
  <PresentationFormat>Широкоэкранный</PresentationFormat>
  <Paragraphs>97</Paragraphs>
  <Slides>41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Тема Office</vt:lpstr>
      <vt:lpstr>197 школа Центрального района</vt:lpstr>
      <vt:lpstr>6 тезисов…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Рефлексивные сессии</vt:lpstr>
      <vt:lpstr>Рефлексивные сессии</vt:lpstr>
      <vt:lpstr>Рефлексивные сессии</vt:lpstr>
      <vt:lpstr>Рефлексивные сессии</vt:lpstr>
      <vt:lpstr>Презентация PowerPoint</vt:lpstr>
      <vt:lpstr>Рефлексивные сессии как новая воспитательная практика</vt:lpstr>
      <vt:lpstr>Рефлексивные сессии</vt:lpstr>
      <vt:lpstr>Для каждой сессии разработаны карты с гиперссылками для подготовки к сессии</vt:lpstr>
      <vt:lpstr>Рефлексивные сессии как новая воспитательная практика</vt:lpstr>
      <vt:lpstr>Рефлексивные методики</vt:lpstr>
      <vt:lpstr>Рефлексивные методики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Рефлексивная школа</vt:lpstr>
      <vt:lpstr>Профайл самоопределения</vt:lpstr>
      <vt:lpstr>Профайл самоопределения</vt:lpstr>
      <vt:lpstr>Рефлексер</vt:lpstr>
      <vt:lpstr>Готовим: Методические рекомендации, результаты измерения мотивации, рефлексивные эссе</vt:lpstr>
      <vt:lpstr>Готовим: Все 150 методик в одной книге</vt:lpstr>
      <vt:lpstr>Готовим: Видеоролик-путешествие по сайту</vt:lpstr>
      <vt:lpstr>А что дальше?</vt:lpstr>
      <vt:lpstr>Как научиться создавать свои сессии?</vt:lpstr>
      <vt:lpstr>Как научиться создавать свои сессии?</vt:lpstr>
      <vt:lpstr> Приглашаем к сотрудничеству!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197 школа Центрального района</dc:title>
  <dc:creator>iragutnik@mail.ru</dc:creator>
  <cp:lastModifiedBy>Юлия Дмитриева</cp:lastModifiedBy>
  <cp:revision>7</cp:revision>
  <dcterms:created xsi:type="dcterms:W3CDTF">2022-12-20T13:33:49Z</dcterms:created>
  <dcterms:modified xsi:type="dcterms:W3CDTF">2023-03-24T07:10:12Z</dcterms:modified>
</cp:coreProperties>
</file>