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312" r:id="rId4"/>
    <p:sldId id="314" r:id="rId5"/>
    <p:sldId id="351" r:id="rId6"/>
    <p:sldId id="315" r:id="rId7"/>
    <p:sldId id="346" r:id="rId8"/>
    <p:sldId id="359" r:id="rId9"/>
    <p:sldId id="358" r:id="rId10"/>
    <p:sldId id="347" r:id="rId11"/>
    <p:sldId id="348" r:id="rId12"/>
    <p:sldId id="349" r:id="rId13"/>
    <p:sldId id="350" r:id="rId14"/>
    <p:sldId id="355" r:id="rId15"/>
    <p:sldId id="356" r:id="rId16"/>
    <p:sldId id="357" r:id="rId17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9B"/>
    <a:srgbClr val="FCAE17"/>
    <a:srgbClr val="00A1DD"/>
    <a:srgbClr val="0073F2"/>
    <a:srgbClr val="F26F21"/>
    <a:srgbClr val="01BFF1"/>
    <a:srgbClr val="00C1F4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6395" autoAdjust="0"/>
  </p:normalViewPr>
  <p:slideViewPr>
    <p:cSldViewPr showGuides="1">
      <p:cViewPr>
        <p:scale>
          <a:sx n="75" d="100"/>
          <a:sy n="75" d="100"/>
        </p:scale>
        <p:origin x="-996" y="-284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02394-0B0A-4EDE-B9F5-8E02A1CBA1C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8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2394-0B0A-4EDE-B9F5-8E02A1CBA1C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30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2394-0B0A-4EDE-B9F5-8E02A1CBA1C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33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2394-0B0A-4EDE-B9F5-8E02A1CBA1C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5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" y="2004"/>
            <a:ext cx="9142497" cy="51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CRJJY6sX4S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899592" y="1851670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Всероссийский форум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«Рефлексивная школа для ученика и учителя»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2F04AD-7858-4234-B4FA-C0E3AB73A01F}"/>
              </a:ext>
            </a:extLst>
          </p:cNvPr>
          <p:cNvSpPr txBox="1"/>
          <p:nvPr/>
        </p:nvSpPr>
        <p:spPr>
          <a:xfrm>
            <a:off x="1709682" y="2959666"/>
            <a:ext cx="57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Мастер-класс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946519-569D-44C7-A81F-30E78328E62F}"/>
              </a:ext>
            </a:extLst>
          </p:cNvPr>
          <p:cNvSpPr txBox="1"/>
          <p:nvPr/>
        </p:nvSpPr>
        <p:spPr>
          <a:xfrm>
            <a:off x="1709682" y="3435846"/>
            <a:ext cx="57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Устинова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Светлана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Эриковна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64554"/>
            <a:ext cx="7128792" cy="82809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4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 </a:t>
            </a:r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этап по Колбу. Методика 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«Лидер»</a:t>
            </a:r>
            <a:endParaRPr lang="ru-RU" b="1" dirty="0">
              <a:solidFill>
                <a:srgbClr val="00B09B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2" y="2823778"/>
            <a:ext cx="3672887" cy="207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3518"/>
            <a:ext cx="3672885" cy="207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483518"/>
            <a:ext cx="3115916" cy="441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8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Мостик к следующей встрече. «Лучшее о каждом, или неужели это обо мне»</a:t>
            </a:r>
            <a:endParaRPr lang="ru-RU" b="1" dirty="0">
              <a:solidFill>
                <a:srgbClr val="00B09B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24478" r="14733" b="15242"/>
          <a:stretch/>
        </p:blipFill>
        <p:spPr bwMode="auto">
          <a:xfrm>
            <a:off x="2454982" y="1311610"/>
            <a:ext cx="5837491" cy="358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1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Рефлексия по поводу результатов сессии. Методика «Рефлексивный экран»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8821B0B-D2F1-49D3-B2E2-86FB2DED8C01}"/>
              </a:ext>
            </a:extLst>
          </p:cNvPr>
          <p:cNvSpPr/>
          <p:nvPr/>
        </p:nvSpPr>
        <p:spPr>
          <a:xfrm>
            <a:off x="1511660" y="1311610"/>
            <a:ext cx="7488832" cy="34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73F2"/>
                </a:solidFill>
                <a:latin typeface="Century Gothic" panose="020B0502020202020204" pitchFamily="34" charset="0"/>
              </a:rPr>
              <a:t>«Я </a:t>
            </a:r>
            <a:r>
              <a:rPr lang="ru-RU" i="1" dirty="0" smtClean="0">
                <a:solidFill>
                  <a:srgbClr val="0073F2"/>
                </a:solidFill>
                <a:latin typeface="Century Gothic" panose="020B0502020202020204" pitchFamily="34" charset="0"/>
              </a:rPr>
              <a:t>узнала, что я «разный» лидер!»</a:t>
            </a:r>
            <a:endParaRPr lang="ru-RU" i="1" dirty="0">
              <a:solidFill>
                <a:srgbClr val="0073F2"/>
              </a:solidFill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i="1" dirty="0" smtClean="0">
                <a:solidFill>
                  <a:srgbClr val="F26F21"/>
                </a:solidFill>
                <a:latin typeface="Century Gothic" panose="020B0502020202020204" pitchFamily="34" charset="0"/>
              </a:rPr>
              <a:t>«Я переживала за Ёжика, думала, что есть такие люди – колючие снаружи с мягким брюшком»</a:t>
            </a:r>
            <a:endParaRPr lang="ru-RU" i="1" dirty="0">
              <a:solidFill>
                <a:srgbClr val="F26F21"/>
              </a:solidFill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i="1" dirty="0">
                <a:latin typeface="Century Gothic" panose="020B0502020202020204" pitchFamily="34" charset="0"/>
              </a:rPr>
              <a:t>«Я </a:t>
            </a:r>
            <a:r>
              <a:rPr lang="ru-RU" i="1" dirty="0" smtClean="0">
                <a:latin typeface="Century Gothic" panose="020B0502020202020204" pitchFamily="34" charset="0"/>
              </a:rPr>
              <a:t>придумал как построить башню. Мы победили!»</a:t>
            </a:r>
            <a:endParaRPr lang="ru-RU" i="1" dirty="0">
              <a:latin typeface="Century Gothic" panose="020B0502020202020204" pitchFamily="34" charset="0"/>
            </a:endParaRPr>
          </a:p>
          <a:p>
            <a:endParaRPr lang="ru-RU" dirty="0">
              <a:solidFill>
                <a:srgbClr val="00A1DD"/>
              </a:solidFill>
              <a:latin typeface="Century Gothic" panose="020B0502020202020204" pitchFamily="34" charset="0"/>
            </a:endParaRPr>
          </a:p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Мне хотелось узнать, кто взял меня в свою шлюпку. Скажите?»</a:t>
            </a:r>
          </a:p>
          <a:p>
            <a:endParaRPr lang="ru-RU" i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i="1" dirty="0">
                <a:solidFill>
                  <a:srgbClr val="7030A0"/>
                </a:solidFill>
                <a:latin typeface="Century Gothic" panose="020B0502020202020204" pitchFamily="34" charset="0"/>
              </a:rPr>
              <a:t>«</a:t>
            </a:r>
            <a:r>
              <a:rPr lang="ru-RU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Меня </a:t>
            </a:r>
            <a:r>
              <a:rPr lang="ru-RU" i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удивило, что мы так чётко  построили фигуры. Что мне было комфортно держаться за руку с ….»</a:t>
            </a:r>
            <a:endParaRPr lang="ru-RU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Карта рефлексивной сессии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" name="Picture 2" descr="http://qrcoder.ru/code/?http%3A%2F%2Freflekschool.ru%2Fp1aa1.html&amp;4&amp;0">
            <a:extLst>
              <a:ext uri="{FF2B5EF4-FFF2-40B4-BE49-F238E27FC236}">
                <a16:creationId xmlns="" xmlns:a16="http://schemas.microsoft.com/office/drawing/2014/main" id="{FB228DB1-EA96-4F9F-8DF6-B347A692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252" y="123960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4F7B0EA-FF1C-4157-817E-196E1C7F97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519" y="2757314"/>
            <a:ext cx="2545186" cy="1784540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205806"/>
            <a:ext cx="3564396" cy="388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15716" y="1959682"/>
            <a:ext cx="7627770" cy="158482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Спасибо за внимание!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200" y="4803775"/>
            <a:ext cx="431800" cy="215900"/>
          </a:xfrm>
        </p:spPr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E72A8A02-2602-4320-8EBF-677E53B6361F}"/>
              </a:ext>
            </a:extLst>
          </p:cNvPr>
          <p:cNvSpPr/>
          <p:nvPr/>
        </p:nvSpPr>
        <p:spPr>
          <a:xfrm>
            <a:off x="1079612" y="1531641"/>
            <a:ext cx="2633118" cy="2585044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19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769324"/>
            <a:ext cx="7200800" cy="792089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Станция: </a:t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«Моё общение»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680781" y="1735158"/>
            <a:ext cx="3892522" cy="19802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Ведущий станции:</a:t>
            </a:r>
          </a:p>
          <a:p>
            <a:pPr>
              <a:spcBef>
                <a:spcPts val="0"/>
              </a:spcBef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Устинова Светлана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Эриковна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учитель географии, классный руководитель 8в, методист ОЭР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r="4564"/>
          <a:stretch>
            <a:fillRect/>
          </a:stretch>
        </p:blipFill>
        <p:spPr bwMode="auto">
          <a:xfrm>
            <a:off x="1871700" y="1527634"/>
            <a:ext cx="1980220" cy="316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76457890-740A-4365-BFC6-9FE71F66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Century Schoolbook" panose="02040604050505020304" pitchFamily="18" charset="0"/>
              </a:rPr>
              <a:t>Рефлексивная сессия </a:t>
            </a:r>
            <a:br>
              <a:rPr lang="ru-RU" dirty="0">
                <a:latin typeface="Century Schoolbook" panose="02040604050505020304" pitchFamily="18" charset="0"/>
              </a:rPr>
            </a:br>
            <a:r>
              <a:rPr lang="ru-RU" dirty="0" smtClean="0">
                <a:latin typeface="Century Schoolbook" panose="02040604050505020304" pitchFamily="18" charset="0"/>
              </a:rPr>
              <a:t>«МОЁ ОБЩЕНИЕ»</a:t>
            </a:r>
            <a:r>
              <a:rPr lang="ru-RU" dirty="0">
                <a:latin typeface="Century Schoolbook" panose="02040604050505020304" pitchFamily="18" charset="0"/>
              </a:rPr>
              <a:t/>
            </a:r>
            <a:br>
              <a:rPr lang="ru-RU" dirty="0">
                <a:latin typeface="Century Schoolbook" panose="02040604050505020304" pitchFamily="18" charset="0"/>
              </a:rPr>
            </a:br>
            <a:r>
              <a:rPr lang="ru-RU" dirty="0" smtClean="0">
                <a:latin typeface="Century Schoolbook" panose="02040604050505020304" pitchFamily="18" charset="0"/>
              </a:rPr>
              <a:t>8 </a:t>
            </a:r>
            <a:r>
              <a:rPr lang="ru-RU" dirty="0">
                <a:latin typeface="Century Schoolbook" panose="02040604050505020304" pitchFamily="18" charset="0"/>
              </a:rPr>
              <a:t>класс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459EC01-4C69-46AB-8630-DC1F84E8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3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Структура рефлексивной сессии</a:t>
            </a:r>
            <a:endParaRPr lang="ru-RU" dirty="0">
              <a:solidFill>
                <a:srgbClr val="00B09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923AFDE2-C191-4A7B-8EA1-53538DCA7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34638"/>
              </p:ext>
            </p:extLst>
          </p:nvPr>
        </p:nvGraphicFramePr>
        <p:xfrm>
          <a:off x="1763688" y="1277746"/>
          <a:ext cx="7110566" cy="3608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0566">
                  <a:extLst>
                    <a:ext uri="{9D8B030D-6E8A-4147-A177-3AD203B41FA5}">
                      <a16:colId xmlns="" xmlns:a16="http://schemas.microsoft.com/office/drawing/2014/main" val="2079537377"/>
                    </a:ext>
                  </a:extLst>
                </a:gridCol>
              </a:tblGrid>
              <a:tr h="227159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Этап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6430741"/>
                  </a:ext>
                </a:extLst>
              </a:tr>
              <a:tr h="2574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Ролики-ледоколы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5038915"/>
                  </a:ext>
                </a:extLst>
              </a:tr>
              <a:tr h="230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Разминка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72239756"/>
                  </a:ext>
                </a:extLst>
              </a:tr>
              <a:tr h="27812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Мостик из прошлой сессии, актуализация представлений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3672953"/>
                  </a:ext>
                </a:extLst>
              </a:tr>
              <a:tr h="4755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Метафорический этап аналогий и </a:t>
                      </a:r>
                      <a:r>
                        <a:rPr lang="ru-RU" sz="1800" dirty="0" err="1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сторителлинга</a:t>
                      </a: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, включение интуитивных представлений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83338165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1 этап по Колбу: поиск имеющегося опыта 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63278931"/>
                  </a:ext>
                </a:extLst>
              </a:tr>
              <a:tr h="230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2 этап по Колбу: первичное обращение к опыту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9573764"/>
                  </a:ext>
                </a:extLst>
              </a:tr>
              <a:tr h="230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3 этап по Колбу: теория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94067648"/>
                  </a:ext>
                </a:extLst>
              </a:tr>
              <a:tr h="31098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4 этап по Колбу: вторичное обращение к опыту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3318648"/>
                  </a:ext>
                </a:extLst>
              </a:tr>
              <a:tr h="3088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Мостик к следующей встрече, опережающее домашнее задание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3706010"/>
                  </a:ext>
                </a:extLst>
              </a:tr>
              <a:tr h="230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73F2"/>
                          </a:solidFill>
                          <a:effectLst/>
                          <a:latin typeface="Century Gothic" panose="020B0502020202020204" pitchFamily="34" charset="0"/>
                        </a:rPr>
                        <a:t>Рефлексия по поводу результатов сессии</a:t>
                      </a:r>
                      <a:endParaRPr lang="ru-RU" sz="1800" dirty="0">
                        <a:solidFill>
                          <a:srgbClr val="0073F2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45" marR="25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75441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Разминка. 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«Связующая нить»</a:t>
            </a:r>
            <a:endParaRPr lang="ru-RU" b="1" dirty="0">
              <a:solidFill>
                <a:srgbClr val="00B09B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27601"/>
            <a:ext cx="5688632" cy="379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Мостик из прошлой сессии. Методика 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«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Необитаемый остров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»</a:t>
            </a:r>
            <a:endParaRPr lang="ru-RU" b="1" dirty="0">
              <a:solidFill>
                <a:srgbClr val="00B09B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774984"/>
              </p:ext>
            </p:extLst>
          </p:nvPr>
        </p:nvGraphicFramePr>
        <p:xfrm>
          <a:off x="1692453" y="3327834"/>
          <a:ext cx="7344042" cy="1778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589"/>
                <a:gridCol w="1627751"/>
                <a:gridCol w="2382420"/>
                <a:gridCol w="2554282"/>
              </a:tblGrid>
              <a:tr h="281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 члена команды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Фамилия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Имя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Почему спас этого человека?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Описание жизни на острове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 ним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</a:tr>
              <a:tr h="288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</a:tr>
              <a:tr h="288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</a:tr>
              <a:tr h="288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</a:tr>
              <a:tr h="273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</a:tr>
              <a:tr h="273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440" marR="3144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39653" y="8445"/>
            <a:ext cx="770434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Ведущий говорит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Представьте, что ты отправился</a:t>
            </a:r>
            <a:r>
              <a:rPr lang="ru-RU" altLang="ru-RU" sz="12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морской круиз вместе со своим классом. </a:t>
            </a:r>
            <a:endParaRPr kumimoji="0" lang="ru-RU" altLang="ru-R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Однако корабль потерпел крушение. Ты оказался в спасательной шлюпке, и у тебя есть возможность спасти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5 человек из твоего класса (ты шестой). Опиши, о чем ты будешь, прежде всего, думать перед принятием решения о том, кого спасать. Учти, что остальных членов класса спасут другие одноклассники.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шторм разметал шлюпки. Ваша шлюпка добралась до ближайшего необитаемого острова. На нем вам предстоит выживать месяцы, если не годы. Каждый день вам придётся бороться за жизнь. Вопрос: если, не дай бог, с вами такое случится, кого из класса вы хотели бы видеть рядом? Опишите, как бы вы обустроили свою жизнь на острове совместно с одноклассниками, которые спаслись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Ваша ФИ____________________________________________________________________________________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1700" y="303498"/>
            <a:ext cx="7110566" cy="82809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Ролики-ледоколы</a:t>
            </a:r>
            <a:endParaRPr lang="ru-RU" dirty="0">
              <a:solidFill>
                <a:srgbClr val="00B09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DEB9371-1288-46E6-A463-A983A134EAEC}"/>
              </a:ext>
            </a:extLst>
          </p:cNvPr>
          <p:cNvSpPr/>
          <p:nvPr/>
        </p:nvSpPr>
        <p:spPr>
          <a:xfrm>
            <a:off x="1583667" y="1239602"/>
            <a:ext cx="7219361" cy="116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entury Gothic" panose="020B0502020202020204" pitchFamily="34" charset="0"/>
              </a:rPr>
              <a:t>Рефлексия итогов прошлой сессии </a:t>
            </a:r>
            <a:r>
              <a:rPr lang="ru-RU" dirty="0" smtClean="0">
                <a:latin typeface="Century Gothic" panose="020B0502020202020204" pitchFamily="34" charset="0"/>
              </a:rPr>
              <a:t>«Мои цели» при </a:t>
            </a:r>
            <a:r>
              <a:rPr lang="ru-RU" dirty="0">
                <a:latin typeface="Century Gothic" panose="020B0502020202020204" pitchFamily="34" charset="0"/>
              </a:rPr>
              <a:t>помощи </a:t>
            </a:r>
            <a:r>
              <a:rPr lang="ru-RU" dirty="0" smtClean="0">
                <a:latin typeface="Century Gothic" panose="020B0502020202020204" pitchFamily="34" charset="0"/>
              </a:rPr>
              <a:t>роликов снятого </a:t>
            </a:r>
            <a:r>
              <a:rPr lang="ru-RU" dirty="0">
                <a:latin typeface="Century Gothic" panose="020B0502020202020204" pitchFamily="34" charset="0"/>
              </a:rPr>
              <a:t>на всех этапах предыдущей </a:t>
            </a:r>
            <a:r>
              <a:rPr lang="ru-RU" dirty="0" smtClean="0">
                <a:latin typeface="Century Gothic" panose="020B0502020202020204" pitchFamily="34" charset="0"/>
              </a:rPr>
              <a:t>сессии и мультфильма «Ёжик»</a:t>
            </a:r>
            <a:r>
              <a:rPr lang="ru-RU" dirty="0"/>
              <a:t/>
            </a:r>
            <a:br>
              <a:rPr lang="ru-RU" dirty="0"/>
            </a:br>
            <a:r>
              <a:rPr lang="en-US" sz="1200" b="1" u="sng" dirty="0">
                <a:solidFill>
                  <a:srgbClr val="336699"/>
                </a:solidFill>
                <a:hlinkClick r:id="rId2"/>
              </a:rPr>
              <a:t>https://www.youtube.com/watch?v=CRJJY6sX4Sk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61" y="2823778"/>
            <a:ext cx="3494277" cy="196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9"/>
          <a:stretch/>
        </p:blipFill>
        <p:spPr bwMode="auto">
          <a:xfrm>
            <a:off x="2051720" y="2829924"/>
            <a:ext cx="2772308" cy="195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 </a:t>
            </a:r>
            <a:r>
              <a:rPr lang="ru-RU" b="1" dirty="0">
                <a:solidFill>
                  <a:srgbClr val="00B09B"/>
                </a:solidFill>
                <a:latin typeface="Century Schoolbook" panose="02040604050505020304" pitchFamily="18" charset="0"/>
              </a:rPr>
              <a:t>Методика 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«Фотография»</a:t>
            </a:r>
            <a:endParaRPr lang="ru-RU" b="1" dirty="0">
              <a:solidFill>
                <a:srgbClr val="00B09B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71" y="1275606"/>
            <a:ext cx="3178225" cy="36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639198"/>
            <a:ext cx="4294583" cy="284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65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24399"/>
            <a:ext cx="7128792" cy="82809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3 этап по Колбу – теория</a:t>
            </a:r>
            <a:b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</a:b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«Лидерство и типы лидеров»</a:t>
            </a:r>
            <a:r>
              <a:rPr lang="ru-RU" b="1" dirty="0" smtClean="0">
                <a:solidFill>
                  <a:srgbClr val="00B09B"/>
                </a:solidFill>
                <a:latin typeface="Century Schoolbook" panose="02040604050505020304" pitchFamily="18" charset="0"/>
              </a:rPr>
              <a:t> </a:t>
            </a:r>
            <a:endParaRPr lang="ru-RU" b="1" dirty="0">
              <a:solidFill>
                <a:srgbClr val="00B09B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361060"/>
              </p:ext>
            </p:extLst>
          </p:nvPr>
        </p:nvGraphicFramePr>
        <p:xfrm>
          <a:off x="1547664" y="1239602"/>
          <a:ext cx="7440488" cy="359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916"/>
                <a:gridCol w="5148572"/>
              </a:tblGrid>
              <a:tr h="8281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Интеллектуальный </a:t>
                      </a:r>
                      <a:r>
                        <a:rPr lang="ru-RU" sz="1800" b="0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генерирует идеи</a:t>
                      </a:r>
                      <a:endParaRPr lang="ru-RU" sz="1800" b="0" dirty="0">
                        <a:solidFill>
                          <a:srgbClr val="00B09B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11155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Лидер-организатор </a:t>
                      </a:r>
                      <a:r>
                        <a:rPr lang="ru-RU" sz="2000" b="0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распределяет роли, принимает «+», отвергает «-» идеи</a:t>
                      </a:r>
                      <a:endParaRPr lang="ru-RU" sz="2000" b="0" dirty="0">
                        <a:solidFill>
                          <a:srgbClr val="00B09B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281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Лидер-вдохновитель </a:t>
                      </a:r>
                      <a:r>
                        <a:rPr lang="ru-RU" sz="1800" b="0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эмоционально зажигает, будит творчество</a:t>
                      </a:r>
                      <a:endParaRPr lang="ru-RU" sz="2400" b="0" dirty="0">
                        <a:solidFill>
                          <a:srgbClr val="00B09B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281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Исполнитель </a:t>
                      </a:r>
                      <a:r>
                        <a:rPr lang="ru-RU" sz="1800" b="0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не проявляет инициативы,</a:t>
                      </a:r>
                      <a:r>
                        <a:rPr lang="ru-RU" sz="1800" b="0" baseline="0" dirty="0" smtClean="0">
                          <a:solidFill>
                            <a:srgbClr val="00B09B"/>
                          </a:solidFill>
                          <a:latin typeface="Comic Sans MS" panose="030F0702030302020204" pitchFamily="66" charset="0"/>
                        </a:rPr>
                        <a:t> но выполняет все задания</a:t>
                      </a:r>
                      <a:endParaRPr lang="ru-RU" sz="2400" b="0" dirty="0">
                        <a:solidFill>
                          <a:srgbClr val="00B09B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0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13300</TotalTime>
  <Words>478</Words>
  <Application>Microsoft Office PowerPoint</Application>
  <PresentationFormat>Экран (16:9)</PresentationFormat>
  <Paragraphs>99</Paragraphs>
  <Slides>14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Станция:  «Моё общение»</vt:lpstr>
      <vt:lpstr>Рефлексивная сессия  «МОЁ ОБЩЕНИЕ» 8 класс </vt:lpstr>
      <vt:lpstr>Структура рефлексивной сессии</vt:lpstr>
      <vt:lpstr>Разминка. «Связующая нить»</vt:lpstr>
      <vt:lpstr>Мостик из прошлой сессии. Методика «Необитаемый остров»</vt:lpstr>
      <vt:lpstr>Ролики-ледоколы</vt:lpstr>
      <vt:lpstr> Методика «Фотография»</vt:lpstr>
      <vt:lpstr>3 этап по Колбу – теория «Лидерство и типы лидеров» </vt:lpstr>
      <vt:lpstr>4 этап по Колбу. Методика «Лидер»</vt:lpstr>
      <vt:lpstr>Мостик к следующей встрече. «Лучшее о каждом, или неужели это обо мне»</vt:lpstr>
      <vt:lpstr>Рефлексия по поводу результатов сессии. Методика «Рефлексивный экран»</vt:lpstr>
      <vt:lpstr>Карта рефлексивной сессии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Asus</cp:lastModifiedBy>
  <cp:revision>374</cp:revision>
  <cp:lastPrinted>2017-03-30T08:39:18Z</cp:lastPrinted>
  <dcterms:created xsi:type="dcterms:W3CDTF">2017-03-23T13:26:11Z</dcterms:created>
  <dcterms:modified xsi:type="dcterms:W3CDTF">2023-03-26T19:19:21Z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