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312" r:id="rId4"/>
    <p:sldId id="314" r:id="rId5"/>
    <p:sldId id="315" r:id="rId6"/>
    <p:sldId id="317" r:id="rId7"/>
    <p:sldId id="318" r:id="rId8"/>
    <p:sldId id="326" r:id="rId9"/>
    <p:sldId id="327" r:id="rId10"/>
    <p:sldId id="325" r:id="rId1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82" d="100"/>
          <a:sy n="82" d="100"/>
        </p:scale>
        <p:origin x="96" y="852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Методика «Лебедь»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rmAutofit/>
          </a:bodyPr>
          <a:lstStyle/>
          <a:p>
            <a:r>
              <a:rPr lang="ru-RU" dirty="0"/>
              <a:t>Тараненко Олег Денисович, аналитик по инновационной деятельности ГБОУ школы №197</a:t>
            </a:r>
            <a:endParaRPr lang="ru-RU" sz="10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89C5FD-CE80-4B7D-8F33-424AD8014E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91" y="1177086"/>
            <a:ext cx="3217409" cy="2789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D335B1C-25E6-4732-BA68-F35D213A7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6213" y="339725"/>
            <a:ext cx="3887787" cy="2124075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9EF10E4-D28D-4158-8779-138A18387839}"/>
              </a:ext>
            </a:extLst>
          </p:cNvPr>
          <p:cNvSpPr txBox="1">
            <a:spLocks/>
          </p:cNvSpPr>
          <p:nvPr/>
        </p:nvSpPr>
        <p:spPr>
          <a:xfrm>
            <a:off x="2449210" y="303497"/>
            <a:ext cx="6443269" cy="8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Информационная карта методики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9B8DCE5A-8A46-4F42-80EC-302A23396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3182"/>
              </p:ext>
            </p:extLst>
          </p:nvPr>
        </p:nvGraphicFramePr>
        <p:xfrm>
          <a:off x="1331640" y="735546"/>
          <a:ext cx="7812359" cy="436399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27773">
                  <a:extLst>
                    <a:ext uri="{9D8B030D-6E8A-4147-A177-3AD203B41FA5}">
                      <a16:colId xmlns:a16="http://schemas.microsoft.com/office/drawing/2014/main" val="2019325803"/>
                    </a:ext>
                  </a:extLst>
                </a:gridCol>
                <a:gridCol w="181319">
                  <a:extLst>
                    <a:ext uri="{9D8B030D-6E8A-4147-A177-3AD203B41FA5}">
                      <a16:colId xmlns:a16="http://schemas.microsoft.com/office/drawing/2014/main" val="1497831079"/>
                    </a:ext>
                  </a:extLst>
                </a:gridCol>
                <a:gridCol w="5003267">
                  <a:extLst>
                    <a:ext uri="{9D8B030D-6E8A-4147-A177-3AD203B41FA5}">
                      <a16:colId xmlns:a16="http://schemas.microsoft.com/office/drawing/2014/main" val="2507583217"/>
                    </a:ext>
                  </a:extLst>
                </a:gridCol>
              </a:tblGrid>
              <a:tr h="2703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1.Название методики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«Лебедь» (4 квадрата)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extLst>
                  <a:ext uri="{0D108BD9-81ED-4DB2-BD59-A6C34878D82A}">
                    <a16:rowId xmlns:a16="http://schemas.microsoft.com/office/drawing/2014/main" val="1551881998"/>
                  </a:ext>
                </a:extLst>
              </a:tr>
              <a:tr h="5577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 Автор методики (либо ссылка на ресурс)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Джужит</a:t>
                      </a:r>
                      <a:r>
                        <a:rPr lang="ru-RU" sz="1400" dirty="0">
                          <a:effectLst/>
                        </a:rPr>
                        <a:t> и </a:t>
                      </a:r>
                      <a:r>
                        <a:rPr lang="ru-RU" sz="1400" dirty="0" err="1">
                          <a:effectLst/>
                        </a:rPr>
                        <a:t>Джей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Гаулд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extLst>
                  <a:ext uri="{0D108BD9-81ED-4DB2-BD59-A6C34878D82A}">
                    <a16:rowId xmlns:a16="http://schemas.microsoft.com/office/drawing/2014/main" val="539287809"/>
                  </a:ext>
                </a:extLst>
              </a:tr>
              <a:tr h="4724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 Методику адаптировал и описал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Новикова М.Э.,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Тараненко О.Д.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extLst>
                  <a:ext uri="{0D108BD9-81ED-4DB2-BD59-A6C34878D82A}">
                    <a16:rowId xmlns:a16="http://schemas.microsoft.com/office/drawing/2014/main" val="3254444757"/>
                  </a:ext>
                </a:extLst>
              </a:tr>
              <a:tr h="22639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4.Целевая аудитория: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629338"/>
                  </a:ext>
                </a:extLst>
              </a:tr>
              <a:tr h="22639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Субъект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Учитель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153754"/>
                  </a:ext>
                </a:extLst>
              </a:tr>
              <a:tr h="3678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Объект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Ученик, Учитель, Родитель, Педагогический коллектив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579767"/>
                  </a:ext>
                </a:extLst>
              </a:tr>
              <a:tr h="22639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Возраст объекта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 14 лет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95996"/>
                  </a:ext>
                </a:extLst>
              </a:tr>
              <a:tr h="22639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 одного человека до целого класса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560"/>
                  </a:ext>
                </a:extLst>
              </a:tr>
              <a:tr h="472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 Какую проблему позволяет решить?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Личностное самоопределение учащихся, формирование адекватной самооценки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231816"/>
                  </a:ext>
                </a:extLst>
              </a:tr>
              <a:tr h="131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6.Этико—нормативные требования к проведению и использованию результатов методики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Конфиденциальность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843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5A3CF28-1185-4343-AB05-9ACC6D5FC52C}"/>
              </a:ext>
            </a:extLst>
          </p:cNvPr>
          <p:cNvSpPr txBox="1">
            <a:spLocks/>
          </p:cNvSpPr>
          <p:nvPr/>
        </p:nvSpPr>
        <p:spPr>
          <a:xfrm>
            <a:off x="2143736" y="442237"/>
            <a:ext cx="6443269" cy="8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Информационная карта методики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50753301-7423-4E88-AECA-2783D364A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287190"/>
              </p:ext>
            </p:extLst>
          </p:nvPr>
        </p:nvGraphicFramePr>
        <p:xfrm>
          <a:off x="1331640" y="1077111"/>
          <a:ext cx="7812360" cy="522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926">
                  <a:extLst>
                    <a:ext uri="{9D8B030D-6E8A-4147-A177-3AD203B41FA5}">
                      <a16:colId xmlns:a16="http://schemas.microsoft.com/office/drawing/2014/main" val="1982690311"/>
                    </a:ext>
                  </a:extLst>
                </a:gridCol>
                <a:gridCol w="5426434">
                  <a:extLst>
                    <a:ext uri="{9D8B030D-6E8A-4147-A177-3AD203B41FA5}">
                      <a16:colId xmlns:a16="http://schemas.microsoft.com/office/drawing/2014/main" val="1565132400"/>
                    </a:ext>
                  </a:extLst>
                </a:gridCol>
              </a:tblGrid>
              <a:tr h="52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Цель применения методики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умения учащихся осуществлять анализ своих личностных качеств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5458084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586AB7A7-7E76-4F89-B69C-E9AEAE68A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50837"/>
              </p:ext>
            </p:extLst>
          </p:nvPr>
        </p:nvGraphicFramePr>
        <p:xfrm>
          <a:off x="1331640" y="2679763"/>
          <a:ext cx="7812360" cy="2463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926">
                  <a:extLst>
                    <a:ext uri="{9D8B030D-6E8A-4147-A177-3AD203B41FA5}">
                      <a16:colId xmlns:a16="http://schemas.microsoft.com/office/drawing/2014/main" val="812429896"/>
                    </a:ext>
                  </a:extLst>
                </a:gridCol>
                <a:gridCol w="5426434">
                  <a:extLst>
                    <a:ext uri="{9D8B030D-6E8A-4147-A177-3AD203B41FA5}">
                      <a16:colId xmlns:a16="http://schemas.microsoft.com/office/drawing/2014/main" val="4160308977"/>
                    </a:ext>
                  </a:extLst>
                </a:gridCol>
              </a:tblGrid>
              <a:tr h="2463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11.Обработка и интерпретация результатов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Возможен только содержательный анализ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наблюдения за учеником важно обращать внимание на следующие показатели: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Умеет ли осуществлять самооценку?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Умеет ли анализировать свои положительные и отрицательные качества?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Умеет ли в своих недостатках видеть позитивные моменты?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Умеет ли в своих достоинствах видеть негативные моменты?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932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1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C9F428-25D1-4861-84C4-38E2DD62CA23}"/>
              </a:ext>
            </a:extLst>
          </p:cNvPr>
          <p:cNvSpPr txBox="1">
            <a:spLocks/>
          </p:cNvSpPr>
          <p:nvPr/>
        </p:nvSpPr>
        <p:spPr>
          <a:xfrm>
            <a:off x="5148063" y="2247714"/>
            <a:ext cx="4104456" cy="82809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Пример применения методики </a:t>
            </a:r>
          </a:p>
          <a:p>
            <a:pPr algn="ctr"/>
            <a:r>
              <a:rPr lang="ru-RU" dirty="0"/>
              <a:t>«Лебедь»</a:t>
            </a:r>
          </a:p>
        </p:txBody>
      </p:sp>
      <p:pic>
        <p:nvPicPr>
          <p:cNvPr id="10" name="Рисунок 9" descr="https://sun9-73.userapi.com/impg/4z1HHwVFBcgji4Da79Ynq_H1ZyqYnNlOUyG-FQ/csSkG7X8988.jpg?size=1351x1600&amp;quality=96&amp;sign=3a137007d6aa340acb8fdc1c0cd68193&amp;type=album">
            <a:extLst>
              <a:ext uri="{FF2B5EF4-FFF2-40B4-BE49-F238E27FC236}">
                <a16:creationId xmlns:a16="http://schemas.microsoft.com/office/drawing/2014/main" id="{E4BEFA72-BF5B-4C93-B6E5-A81F688798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69751"/>
            <a:ext cx="3924436" cy="4803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5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C9F428-25D1-4861-84C4-38E2DD62CA23}"/>
              </a:ext>
            </a:extLst>
          </p:cNvPr>
          <p:cNvSpPr txBox="1">
            <a:spLocks/>
          </p:cNvSpPr>
          <p:nvPr/>
        </p:nvSpPr>
        <p:spPr>
          <a:xfrm>
            <a:off x="5184459" y="2157703"/>
            <a:ext cx="4104456" cy="82809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Пример применения методики </a:t>
            </a:r>
          </a:p>
          <a:p>
            <a:pPr algn="ctr"/>
            <a:r>
              <a:rPr lang="ru-RU" dirty="0"/>
              <a:t>«Лебедь»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4BB1F0D-FE3C-404F-A1C3-049E3FBBA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26459"/>
              </p:ext>
            </p:extLst>
          </p:nvPr>
        </p:nvGraphicFramePr>
        <p:xfrm>
          <a:off x="1449324" y="1023578"/>
          <a:ext cx="3978275" cy="339534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88820">
                  <a:extLst>
                    <a:ext uri="{9D8B030D-6E8A-4147-A177-3AD203B41FA5}">
                      <a16:colId xmlns:a16="http://schemas.microsoft.com/office/drawing/2014/main" val="3274428028"/>
                    </a:ext>
                  </a:extLst>
                </a:gridCol>
                <a:gridCol w="1989455">
                  <a:extLst>
                    <a:ext uri="{9D8B030D-6E8A-4147-A177-3AD203B41FA5}">
                      <a16:colId xmlns:a16="http://schemas.microsoft.com/office/drawing/2014/main" val="596663407"/>
                    </a:ext>
                  </a:extLst>
                </a:gridCol>
              </a:tblGrid>
              <a:tr h="147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Добрый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Общительный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Позитивный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Творческий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Усердный 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Слишком мягкий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Слишком болтливый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Много радуюсь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Увлекающийся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Медленный 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50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Ленивый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люблю людей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Вспыльчивый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Упрямый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Могу обидеть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Люблю отдыхать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Осторожный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Эмоциональный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Настойчивый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Могу смешно пошутить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763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3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C9F428-25D1-4861-84C4-38E2DD62CA23}"/>
              </a:ext>
            </a:extLst>
          </p:cNvPr>
          <p:cNvSpPr txBox="1">
            <a:spLocks/>
          </p:cNvSpPr>
          <p:nvPr/>
        </p:nvSpPr>
        <p:spPr>
          <a:xfrm>
            <a:off x="5148063" y="2247714"/>
            <a:ext cx="4104456" cy="82809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Пример применения методики </a:t>
            </a:r>
          </a:p>
          <a:p>
            <a:pPr algn="ctr"/>
            <a:r>
              <a:rPr lang="ru-RU" dirty="0"/>
              <a:t>«Лебедь»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E327E99-AF36-4BD2-B19D-D142382F2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86664"/>
              </p:ext>
            </p:extLst>
          </p:nvPr>
        </p:nvGraphicFramePr>
        <p:xfrm>
          <a:off x="1484225" y="771684"/>
          <a:ext cx="3872076" cy="413143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35729">
                  <a:extLst>
                    <a:ext uri="{9D8B030D-6E8A-4147-A177-3AD203B41FA5}">
                      <a16:colId xmlns:a16="http://schemas.microsoft.com/office/drawing/2014/main" val="1293140196"/>
                    </a:ext>
                  </a:extLst>
                </a:gridCol>
                <a:gridCol w="1936347">
                  <a:extLst>
                    <a:ext uri="{9D8B030D-6E8A-4147-A177-3AD203B41FA5}">
                      <a16:colId xmlns:a16="http://schemas.microsoft.com/office/drawing/2014/main" val="2620666288"/>
                    </a:ext>
                  </a:extLst>
                </a:gridCol>
              </a:tblGrid>
              <a:tr h="141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Добрая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Общительная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Люблю людей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Старательная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Весёлая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9" marR="6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Слишком мягкая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Искусственные эмоции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разбираюсь в людях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знаю меры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Несмешные шутки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9" marR="66749" marT="0" marB="0"/>
                </a:tc>
                <a:extLst>
                  <a:ext uri="{0D108BD9-81ED-4DB2-BD59-A6C34878D82A}">
                    <a16:rowId xmlns:a16="http://schemas.microsoft.com/office/drawing/2014/main" val="3190928322"/>
                  </a:ext>
                </a:extLst>
              </a:tr>
              <a:tr h="1895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Вспыльчивая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Сложно понять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Упрямая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Быстро выхожу из себя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Привязываюсь к людям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9" marR="6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Настоящие эмоции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Загадочная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Добиваюсь своего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Могу защитить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так много друзей, зато во всех разобралась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9" marR="66749" marT="0" marB="0"/>
                </a:tc>
                <a:extLst>
                  <a:ext uri="{0D108BD9-81ED-4DB2-BD59-A6C34878D82A}">
                    <a16:rowId xmlns:a16="http://schemas.microsoft.com/office/drawing/2014/main" val="174513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7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3B03E5-610D-478D-B68C-3C12216A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6164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12679</TotalTime>
  <Words>309</Words>
  <Application>Microsoft Office PowerPoint</Application>
  <PresentationFormat>Экран (16:9)</PresentationFormat>
  <Paragraphs>98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Методика «Лебедь»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322</cp:revision>
  <cp:lastPrinted>2017-03-30T08:39:18Z</cp:lastPrinted>
  <dcterms:created xsi:type="dcterms:W3CDTF">2017-03-23T13:26:11Z</dcterms:created>
  <dcterms:modified xsi:type="dcterms:W3CDTF">2022-06-20T10:02:03Z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