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312" r:id="rId4"/>
    <p:sldId id="314" r:id="rId5"/>
    <p:sldId id="315" r:id="rId6"/>
    <p:sldId id="317" r:id="rId7"/>
    <p:sldId id="318" r:id="rId8"/>
    <p:sldId id="326" r:id="rId9"/>
    <p:sldId id="327" r:id="rId10"/>
    <p:sldId id="325" r:id="rId1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11" d="100"/>
          <a:sy n="111" d="100"/>
        </p:scale>
        <p:origin x="120" y="378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0" y="19651"/>
            <a:ext cx="1352549" cy="51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Методика «Материк»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32041" y="2715766"/>
            <a:ext cx="3892522" cy="1980219"/>
          </a:xfrm>
        </p:spPr>
        <p:txBody>
          <a:bodyPr>
            <a:normAutofit/>
          </a:bodyPr>
          <a:lstStyle/>
          <a:p>
            <a:r>
              <a:rPr lang="ru-RU" dirty="0"/>
              <a:t>Устинова Светлана </a:t>
            </a:r>
            <a:r>
              <a:rPr lang="ru-RU" dirty="0" err="1"/>
              <a:t>Эриковна</a:t>
            </a:r>
            <a:r>
              <a:rPr lang="ru-RU" dirty="0"/>
              <a:t>, учитель географии ГБОУ школы №197</a:t>
            </a:r>
            <a:endParaRPr lang="ru-RU" sz="10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93C8AC-D156-4AEF-BA31-D0C6AF10158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r="10256"/>
          <a:stretch/>
        </p:blipFill>
        <p:spPr bwMode="auto">
          <a:xfrm>
            <a:off x="1348602" y="1538723"/>
            <a:ext cx="3214251" cy="2354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D335B1C-25E6-4732-BA68-F35D213A7E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6213" y="339725"/>
            <a:ext cx="3887787" cy="2124075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9EF10E4-D28D-4158-8779-138A18387839}"/>
              </a:ext>
            </a:extLst>
          </p:cNvPr>
          <p:cNvSpPr txBox="1">
            <a:spLocks/>
          </p:cNvSpPr>
          <p:nvPr/>
        </p:nvSpPr>
        <p:spPr>
          <a:xfrm>
            <a:off x="2449210" y="303497"/>
            <a:ext cx="6443269" cy="8280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Информационная карта методики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B09D848-5BC9-4487-9B3B-5F1CE83F3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592481"/>
              </p:ext>
            </p:extLst>
          </p:nvPr>
        </p:nvGraphicFramePr>
        <p:xfrm>
          <a:off x="1367644" y="735546"/>
          <a:ext cx="7776356" cy="4407953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647036">
                  <a:extLst>
                    <a:ext uri="{9D8B030D-6E8A-4147-A177-3AD203B41FA5}">
                      <a16:colId xmlns:a16="http://schemas.microsoft.com/office/drawing/2014/main" val="392310142"/>
                    </a:ext>
                  </a:extLst>
                </a:gridCol>
                <a:gridCol w="184907">
                  <a:extLst>
                    <a:ext uri="{9D8B030D-6E8A-4147-A177-3AD203B41FA5}">
                      <a16:colId xmlns:a16="http://schemas.microsoft.com/office/drawing/2014/main" val="1747186412"/>
                    </a:ext>
                  </a:extLst>
                </a:gridCol>
                <a:gridCol w="4944413">
                  <a:extLst>
                    <a:ext uri="{9D8B030D-6E8A-4147-A177-3AD203B41FA5}">
                      <a16:colId xmlns:a16="http://schemas.microsoft.com/office/drawing/2014/main" val="1523632034"/>
                    </a:ext>
                  </a:extLst>
                </a:gridCol>
              </a:tblGrid>
              <a:tr h="23609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1.Название методики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«Материк»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extLst>
                  <a:ext uri="{0D108BD9-81ED-4DB2-BD59-A6C34878D82A}">
                    <a16:rowId xmlns:a16="http://schemas.microsoft.com/office/drawing/2014/main" val="751114867"/>
                  </a:ext>
                </a:extLst>
              </a:tr>
              <a:tr h="4920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Автор методики (либо ссылка на ресурс)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Гутник И.Ю.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extLst>
                  <a:ext uri="{0D108BD9-81ED-4DB2-BD59-A6C34878D82A}">
                    <a16:rowId xmlns:a16="http://schemas.microsoft.com/office/drawing/2014/main" val="1359406244"/>
                  </a:ext>
                </a:extLst>
              </a:tr>
              <a:tr h="4920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 Методику адаптировал и описал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Дмитриева Ю.И.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Устинова С.Э.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extLst>
                  <a:ext uri="{0D108BD9-81ED-4DB2-BD59-A6C34878D82A}">
                    <a16:rowId xmlns:a16="http://schemas.microsoft.com/office/drawing/2014/main" val="1303517435"/>
                  </a:ext>
                </a:extLst>
              </a:tr>
              <a:tr h="23576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4.Целевая аудитория: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473959"/>
                  </a:ext>
                </a:extLst>
              </a:tr>
              <a:tr h="2357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400">
                          <a:effectLst/>
                        </a:rPr>
                        <a:t>Субъект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Учитель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436925"/>
                  </a:ext>
                </a:extLst>
              </a:tr>
              <a:tr h="49201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400">
                          <a:effectLst/>
                        </a:rPr>
                        <a:t>Объект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Ученик, Учитель, Родитель, Педагогический коллектив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2757"/>
                  </a:ext>
                </a:extLst>
              </a:tr>
              <a:tr h="2357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400">
                          <a:effectLst/>
                        </a:rPr>
                        <a:t>Возраст объекта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 12 лет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475508"/>
                  </a:ext>
                </a:extLst>
              </a:tr>
              <a:tr h="2357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400">
                          <a:effectLst/>
                        </a:rPr>
                        <a:t>Количество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 одного человека до целого класса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141453"/>
                  </a:ext>
                </a:extLst>
              </a:tr>
              <a:tr h="492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 Какую проблему позволяет решить?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Личностное самоопределение ученика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886832"/>
                  </a:ext>
                </a:extLst>
              </a:tr>
              <a:tr h="1260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6.Этико—нормативные требования к проведению и использованию результатов методики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Конфиденциальность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91" marR="443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729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5A3CF28-1185-4343-AB05-9ACC6D5FC52C}"/>
              </a:ext>
            </a:extLst>
          </p:cNvPr>
          <p:cNvSpPr txBox="1">
            <a:spLocks/>
          </p:cNvSpPr>
          <p:nvPr/>
        </p:nvSpPr>
        <p:spPr>
          <a:xfrm>
            <a:off x="2143736" y="442237"/>
            <a:ext cx="6443269" cy="8280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Информационная карта методики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4C524CF-6627-424F-81FA-B02F18551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55662"/>
              </p:ext>
            </p:extLst>
          </p:nvPr>
        </p:nvGraphicFramePr>
        <p:xfrm>
          <a:off x="1367644" y="1161579"/>
          <a:ext cx="7776356" cy="47085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374930">
                  <a:extLst>
                    <a:ext uri="{9D8B030D-6E8A-4147-A177-3AD203B41FA5}">
                      <a16:colId xmlns:a16="http://schemas.microsoft.com/office/drawing/2014/main" val="1856168455"/>
                    </a:ext>
                  </a:extLst>
                </a:gridCol>
                <a:gridCol w="5401426">
                  <a:extLst>
                    <a:ext uri="{9D8B030D-6E8A-4147-A177-3AD203B41FA5}">
                      <a16:colId xmlns:a16="http://schemas.microsoft.com/office/drawing/2014/main" val="3789698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 Цель применения методики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навыков рефлексии, осознание собственных жизненных ресурсов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3447649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AC750485-27E1-4B9B-BFB9-E058E35F5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381520"/>
              </p:ext>
            </p:extLst>
          </p:nvPr>
        </p:nvGraphicFramePr>
        <p:xfrm>
          <a:off x="1360821" y="2223991"/>
          <a:ext cx="7776356" cy="268776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374930">
                  <a:extLst>
                    <a:ext uri="{9D8B030D-6E8A-4147-A177-3AD203B41FA5}">
                      <a16:colId xmlns:a16="http://schemas.microsoft.com/office/drawing/2014/main" val="1705155507"/>
                    </a:ext>
                  </a:extLst>
                </a:gridCol>
                <a:gridCol w="5401426">
                  <a:extLst>
                    <a:ext uri="{9D8B030D-6E8A-4147-A177-3AD203B41FA5}">
                      <a16:colId xmlns:a16="http://schemas.microsoft.com/office/drawing/2014/main" val="2699219803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11.Обработка и интерпретация результатов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Возможен только содержательный анализ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Во время анализа выполненного задания важно обращать внимание на следующие показатели: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Наличие творческого, заинтересованного подхода к выполнению задания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Наличие значимых взрослых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Наличие интересов и хобби, относящихся к будущему выбору профильного класса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На какие ценности и смыслы ориентируется ученик, создавая материк?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1363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1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7C9F428-25D1-4861-84C4-38E2DD62CA23}"/>
              </a:ext>
            </a:extLst>
          </p:cNvPr>
          <p:cNvSpPr txBox="1">
            <a:spLocks/>
          </p:cNvSpPr>
          <p:nvPr/>
        </p:nvSpPr>
        <p:spPr>
          <a:xfrm>
            <a:off x="2663788" y="238499"/>
            <a:ext cx="5707193" cy="8280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Пример применения методики </a:t>
            </a:r>
          </a:p>
          <a:p>
            <a:pPr algn="ctr"/>
            <a:r>
              <a:rPr lang="ru-RU" dirty="0"/>
              <a:t>«Материк»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3E1038-48B5-473A-92F3-F8F7497EEB9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r="9023"/>
          <a:stretch/>
        </p:blipFill>
        <p:spPr bwMode="auto">
          <a:xfrm>
            <a:off x="2591780" y="1050054"/>
            <a:ext cx="5544616" cy="3852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05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7C9F428-25D1-4861-84C4-38E2DD62CA23}"/>
              </a:ext>
            </a:extLst>
          </p:cNvPr>
          <p:cNvSpPr txBox="1">
            <a:spLocks/>
          </p:cNvSpPr>
          <p:nvPr/>
        </p:nvSpPr>
        <p:spPr>
          <a:xfrm>
            <a:off x="2663788" y="238499"/>
            <a:ext cx="5707193" cy="8280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Пример применения методики </a:t>
            </a:r>
          </a:p>
          <a:p>
            <a:pPr algn="ctr"/>
            <a:r>
              <a:rPr lang="ru-RU" dirty="0"/>
              <a:t>«Материк»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603BCE-5191-4DE2-98A8-6613087877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40" y="1269047"/>
            <a:ext cx="5600268" cy="3534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464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7C9F428-25D1-4861-84C4-38E2DD62CA23}"/>
              </a:ext>
            </a:extLst>
          </p:cNvPr>
          <p:cNvSpPr txBox="1">
            <a:spLocks/>
          </p:cNvSpPr>
          <p:nvPr/>
        </p:nvSpPr>
        <p:spPr>
          <a:xfrm>
            <a:off x="2298110" y="244288"/>
            <a:ext cx="5707193" cy="8280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Острова благодарности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5C2C9F-8828-4EB9-9516-A974E45290F9}"/>
              </a:ext>
            </a:extLst>
          </p:cNvPr>
          <p:cNvSpPr/>
          <p:nvPr/>
        </p:nvSpPr>
        <p:spPr>
          <a:xfrm>
            <a:off x="1619672" y="10318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Слова благодарности ученица писала родителям, друзьям, Маниже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62E351-84FF-4C65-A493-D55030CE448C}"/>
              </a:ext>
            </a:extLst>
          </p:cNvPr>
          <p:cNvSpPr/>
          <p:nvPr/>
        </p:nvSpPr>
        <p:spPr>
          <a:xfrm>
            <a:off x="4427984" y="41116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Слова благодарности ученица писала друзьям и одноклассникам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5A6E37-5DDB-452D-A746-90D2FB527AF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3" t="62855" r="23039"/>
          <a:stretch/>
        </p:blipFill>
        <p:spPr bwMode="auto">
          <a:xfrm>
            <a:off x="6713984" y="1389758"/>
            <a:ext cx="1256813" cy="1974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B52689-9B97-4B01-9198-0DCEA24F9B1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5" r="50789" b="83285"/>
          <a:stretch/>
        </p:blipFill>
        <p:spPr bwMode="auto">
          <a:xfrm>
            <a:off x="2013622" y="2165728"/>
            <a:ext cx="1908212" cy="1453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69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3B03E5-610D-478D-B68C-3C12216A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6164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12668</TotalTime>
  <Words>219</Words>
  <Application>Microsoft Office PowerPoint</Application>
  <PresentationFormat>Экран (16:9)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Методика «Материк»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Юлия Дмитриева</cp:lastModifiedBy>
  <cp:revision>322</cp:revision>
  <cp:lastPrinted>2017-03-30T08:39:18Z</cp:lastPrinted>
  <dcterms:created xsi:type="dcterms:W3CDTF">2017-03-23T13:26:11Z</dcterms:created>
  <dcterms:modified xsi:type="dcterms:W3CDTF">2022-06-20T10:35:32Z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