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2" r:id="rId4"/>
    <p:sldId id="314" r:id="rId5"/>
    <p:sldId id="315" r:id="rId6"/>
    <p:sldId id="316" r:id="rId7"/>
    <p:sldId id="317" r:id="rId8"/>
    <p:sldId id="318" r:id="rId9"/>
    <p:sldId id="326" r:id="rId10"/>
    <p:sldId id="325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120" y="37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tology.ru/blog/karty-empatii-v-marketinge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Методика «Карта эмпатии»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/>
              <a:t>Дмитриева Юлия Игоревна, учитель русского языка и литературы ГБОУ школы №197</a:t>
            </a:r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61090A-870E-4470-AEC8-03F01FE443C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17074"/>
          <a:stretch/>
        </p:blipFill>
        <p:spPr bwMode="auto">
          <a:xfrm rot="5400000">
            <a:off x="390619" y="962121"/>
            <a:ext cx="5143502" cy="321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D335B1C-25E6-4732-BA68-F35D213A7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6213" y="339725"/>
            <a:ext cx="3887787" cy="2124075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2DB8130-1514-4B18-ACFD-266D6C8B57E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4282649"/>
              </p:ext>
            </p:extLst>
          </p:nvPr>
        </p:nvGraphicFramePr>
        <p:xfrm>
          <a:off x="1332229" y="717543"/>
          <a:ext cx="7811771" cy="440153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529527">
                  <a:extLst>
                    <a:ext uri="{9D8B030D-6E8A-4147-A177-3AD203B41FA5}">
                      <a16:colId xmlns:a16="http://schemas.microsoft.com/office/drawing/2014/main" val="3213924770"/>
                    </a:ext>
                  </a:extLst>
                </a:gridCol>
                <a:gridCol w="185923">
                  <a:extLst>
                    <a:ext uri="{9D8B030D-6E8A-4147-A177-3AD203B41FA5}">
                      <a16:colId xmlns:a16="http://schemas.microsoft.com/office/drawing/2014/main" val="652092347"/>
                    </a:ext>
                  </a:extLst>
                </a:gridCol>
                <a:gridCol w="5096321">
                  <a:extLst>
                    <a:ext uri="{9D8B030D-6E8A-4147-A177-3AD203B41FA5}">
                      <a16:colId xmlns:a16="http://schemas.microsoft.com/office/drawing/2014/main" val="4230677020"/>
                    </a:ext>
                  </a:extLst>
                </a:gridCol>
              </a:tblGrid>
              <a:tr h="27101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1.Название методики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«Карта эмпатии»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extLst>
                  <a:ext uri="{0D108BD9-81ED-4DB2-BD59-A6C34878D82A}">
                    <a16:rowId xmlns:a16="http://schemas.microsoft.com/office/drawing/2014/main" val="3687095145"/>
                  </a:ext>
                </a:extLst>
              </a:tr>
              <a:tr h="5973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Автор методики (либо ссылка на ресурс)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https://netology.ru/blog/karty-empatii-v-marketinge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extLst>
                  <a:ext uri="{0D108BD9-81ED-4DB2-BD59-A6C34878D82A}">
                    <a16:rowId xmlns:a16="http://schemas.microsoft.com/office/drawing/2014/main" val="649984710"/>
                  </a:ext>
                </a:extLst>
              </a:tr>
              <a:tr h="4206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Методику адаптировал и описал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Гутник И.Ю.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Дмитриева Ю.И.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extLst>
                  <a:ext uri="{0D108BD9-81ED-4DB2-BD59-A6C34878D82A}">
                    <a16:rowId xmlns:a16="http://schemas.microsoft.com/office/drawing/2014/main" val="2885519006"/>
                  </a:ext>
                </a:extLst>
              </a:tr>
              <a:tr h="20156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4.Целевая аудитория: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60591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Субъект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Учитель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77853"/>
                  </a:ext>
                </a:extLst>
              </a:tr>
              <a:tr h="3687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Объект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Ученик, Учитель, Родитель, Педагогический коллектив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1574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Возраст объекта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10 лет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169108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восьми человек до целого класса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18022"/>
                  </a:ext>
                </a:extLst>
              </a:tr>
              <a:tr h="420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Какую проблему позволяет решить?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Социальное самоопределение учеников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45571"/>
                  </a:ext>
                </a:extLst>
              </a:tr>
              <a:tr h="1320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6.Этико—нормативные требования к проведению и использованию результатов методики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Конфиденциальность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3" marR="27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368756"/>
                  </a:ext>
                </a:extLst>
              </a:tr>
            </a:tbl>
          </a:graphicData>
        </a:graphic>
      </p:graphicFrame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9EF10E4-D28D-4158-8779-138A18387839}"/>
              </a:ext>
            </a:extLst>
          </p:cNvPr>
          <p:cNvSpPr txBox="1">
            <a:spLocks/>
          </p:cNvSpPr>
          <p:nvPr/>
        </p:nvSpPr>
        <p:spPr>
          <a:xfrm>
            <a:off x="2449210" y="303497"/>
            <a:ext cx="6443269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Информационная карта методики</a:t>
            </a: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EEB4737-C7E0-4920-9255-5D9C1CA3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3231"/>
              </p:ext>
            </p:extLst>
          </p:nvPr>
        </p:nvGraphicFramePr>
        <p:xfrm>
          <a:off x="1625511" y="3597870"/>
          <a:ext cx="7117895" cy="14935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88118">
                  <a:extLst>
                    <a:ext uri="{9D8B030D-6E8A-4147-A177-3AD203B41FA5}">
                      <a16:colId xmlns:a16="http://schemas.microsoft.com/office/drawing/2014/main" val="1823559897"/>
                    </a:ext>
                  </a:extLst>
                </a:gridCol>
                <a:gridCol w="3729777">
                  <a:extLst>
                    <a:ext uri="{9D8B030D-6E8A-4147-A177-3AD203B41FA5}">
                      <a16:colId xmlns:a16="http://schemas.microsoft.com/office/drawing/2014/main" val="446029825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922293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Боится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344507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Любит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97591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Мечтает 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22904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понимает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28623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успевает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731479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Уверен (а) в том, что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700634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8BC1FC-EE26-47FE-98B1-B4F5D6446F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80" y="1257979"/>
            <a:ext cx="2088232" cy="208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21F17A-3636-4E29-A9C8-B0E2F72F2D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45" y="1283631"/>
            <a:ext cx="2268252" cy="214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14EAF6-DD5D-4956-A576-9260AFAD0F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28" y="1178149"/>
            <a:ext cx="220916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F342D76-16F8-421A-9C04-5F868083DA91}"/>
              </a:ext>
            </a:extLst>
          </p:cNvPr>
          <p:cNvSpPr txBox="1">
            <a:spLocks/>
          </p:cNvSpPr>
          <p:nvPr/>
        </p:nvSpPr>
        <p:spPr>
          <a:xfrm>
            <a:off x="2051720" y="266596"/>
            <a:ext cx="6443269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Методика «Футболка»</a:t>
            </a:r>
          </a:p>
        </p:txBody>
      </p:sp>
    </p:spTree>
    <p:extLst>
      <p:ext uri="{BB962C8B-B14F-4D97-AF65-F5344CB8AC3E}">
        <p14:creationId xmlns:p14="http://schemas.microsoft.com/office/powerpoint/2010/main" val="7928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246BB7E-F966-402F-80BD-034520563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1924"/>
              </p:ext>
            </p:extLst>
          </p:nvPr>
        </p:nvGraphicFramePr>
        <p:xfrm>
          <a:off x="1343268" y="1974333"/>
          <a:ext cx="7812360" cy="316985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83418">
                  <a:extLst>
                    <a:ext uri="{9D8B030D-6E8A-4147-A177-3AD203B41FA5}">
                      <a16:colId xmlns:a16="http://schemas.microsoft.com/office/drawing/2014/main" val="1973224035"/>
                    </a:ext>
                  </a:extLst>
                </a:gridCol>
                <a:gridCol w="5428942">
                  <a:extLst>
                    <a:ext uri="{9D8B030D-6E8A-4147-A177-3AD203B41FA5}">
                      <a16:colId xmlns:a16="http://schemas.microsoft.com/office/drawing/2014/main" val="3641570925"/>
                    </a:ext>
                  </a:extLst>
                </a:gridCol>
              </a:tblGrid>
              <a:tr h="3169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11.Обработка и интерпретация результатов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Возможен только содержательный анализ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 время наблюдения за учеником важно обращать внимание на следующие показатели: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Насколько ученик серьезно относится к выполнению задания?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Насколько осознает важность правильной самопрезентации?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Насколько болезненно воспринимает ответы одноклассников про себя?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Пытается ли негативно прокомментировать чью-то личность?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Насколько свободен («не зажат») во время обсуждения?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85233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E75B5BA-D89E-4CF8-A646-466FBCFBD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98929"/>
              </p:ext>
            </p:extLst>
          </p:nvPr>
        </p:nvGraphicFramePr>
        <p:xfrm>
          <a:off x="1343268" y="1333889"/>
          <a:ext cx="7812360" cy="47085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83418">
                  <a:extLst>
                    <a:ext uri="{9D8B030D-6E8A-4147-A177-3AD203B41FA5}">
                      <a16:colId xmlns:a16="http://schemas.microsoft.com/office/drawing/2014/main" val="3670498188"/>
                    </a:ext>
                  </a:extLst>
                </a:gridCol>
                <a:gridCol w="5428942">
                  <a:extLst>
                    <a:ext uri="{9D8B030D-6E8A-4147-A177-3AD203B41FA5}">
                      <a16:colId xmlns:a16="http://schemas.microsoft.com/office/drawing/2014/main" val="189262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Цель применения методики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Сформировать у учащихся представления о том, как они выглядят в глазах других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319660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5A3CF28-1185-4343-AB05-9ACC6D5FC52C}"/>
              </a:ext>
            </a:extLst>
          </p:cNvPr>
          <p:cNvSpPr txBox="1">
            <a:spLocks/>
          </p:cNvSpPr>
          <p:nvPr/>
        </p:nvSpPr>
        <p:spPr>
          <a:xfrm>
            <a:off x="2143736" y="442237"/>
            <a:ext cx="6443269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Информационная карта методики</a:t>
            </a:r>
          </a:p>
        </p:txBody>
      </p:sp>
    </p:spTree>
    <p:extLst>
      <p:ext uri="{BB962C8B-B14F-4D97-AF65-F5344CB8AC3E}">
        <p14:creationId xmlns:p14="http://schemas.microsoft.com/office/powerpoint/2010/main" val="6941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D939F4-6B97-426D-A358-8BED68D504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17074"/>
          <a:stretch/>
        </p:blipFill>
        <p:spPr bwMode="auto">
          <a:xfrm rot="5400000">
            <a:off x="886891" y="500437"/>
            <a:ext cx="5137972" cy="4176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6428212" y="2283718"/>
            <a:ext cx="2374817" cy="8280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 применения методики </a:t>
            </a:r>
          </a:p>
          <a:p>
            <a:pPr algn="ctr"/>
            <a:r>
              <a:rPr lang="ru-RU" dirty="0"/>
              <a:t>«Карта эмпатии»</a:t>
            </a:r>
          </a:p>
        </p:txBody>
      </p:sp>
    </p:spTree>
    <p:extLst>
      <p:ext uri="{BB962C8B-B14F-4D97-AF65-F5344CB8AC3E}">
        <p14:creationId xmlns:p14="http://schemas.microsoft.com/office/powerpoint/2010/main" val="3180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6428212" y="2283718"/>
            <a:ext cx="2374817" cy="8280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 применения методики </a:t>
            </a:r>
          </a:p>
          <a:p>
            <a:pPr algn="ctr"/>
            <a:r>
              <a:rPr lang="ru-RU" dirty="0"/>
              <a:t>«Карта эмпатии»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EC8B8-32F6-450C-921F-09686536D952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9" r="14974"/>
          <a:stretch/>
        </p:blipFill>
        <p:spPr bwMode="auto">
          <a:xfrm rot="5400000">
            <a:off x="784768" y="564180"/>
            <a:ext cx="5126192" cy="403244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46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3B03E5-610D-478D-B68C-3C12216A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12659</TotalTime>
  <Words>251</Words>
  <Application>Microsoft Office PowerPoint</Application>
  <PresentationFormat>Экран (16:9)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Методика «Карта эмпатии»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320</cp:revision>
  <cp:lastPrinted>2017-03-30T08:39:18Z</cp:lastPrinted>
  <dcterms:created xsi:type="dcterms:W3CDTF">2017-03-23T13:26:11Z</dcterms:created>
  <dcterms:modified xsi:type="dcterms:W3CDTF">2022-06-20T10:02:42Z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