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22.jpg" ContentType="image/png"/>
  <Override PartName="/ppt/media/image23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notesMasterIdLst>
    <p:notesMasterId r:id="rId14"/>
  </p:notesMasterIdLst>
  <p:handoutMasterIdLst>
    <p:handoutMasterId r:id="rId15"/>
  </p:handoutMasterIdLst>
  <p:sldIdLst>
    <p:sldId id="256" r:id="rId2"/>
    <p:sldId id="260" r:id="rId3"/>
    <p:sldId id="274" r:id="rId4"/>
    <p:sldId id="276" r:id="rId5"/>
    <p:sldId id="277" r:id="rId6"/>
    <p:sldId id="284" r:id="rId7"/>
    <p:sldId id="278" r:id="rId8"/>
    <p:sldId id="279" r:id="rId9"/>
    <p:sldId id="285" r:id="rId10"/>
    <p:sldId id="280" r:id="rId11"/>
    <p:sldId id="281" r:id="rId12"/>
    <p:sldId id="282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EFF"/>
    <a:srgbClr val="89AE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4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237148-B446-46E9-BF1D-FEFCF78F4A4C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2E6AE7-B005-412E-A897-24F8EC9E09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52296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22E9F4-A7FF-4D1C-9B4D-DB6ACAD1BACE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B3634E-B0C1-41DD-B944-3FDC2634DA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004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12ADA29E-D04E-4A83-BA48-66EA32F63306}" type="datetime1">
              <a:rPr lang="en-US" smtClean="0"/>
              <a:t>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043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D3EF2-AE8B-4F47-A47A-ED9CC0DA4553}" type="datetime1">
              <a:rPr lang="en-US" smtClean="0"/>
              <a:t>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145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FA7DBBED-8356-4471-82B5-455198D19D1A}" type="datetime1">
              <a:rPr lang="en-US" smtClean="0"/>
              <a:t>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873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59D6D-FCA7-4C7B-BCB5-2769043F5C24}" type="datetime1">
              <a:rPr lang="en-US" smtClean="0"/>
              <a:t>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166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7F973F91-FE24-43E5-B587-B2A7F986DFC3}" type="datetime1">
              <a:rPr lang="en-US" smtClean="0"/>
              <a:t>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794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573F7932-497F-4537-BDB3-8336E76CD55D}" type="datetime1">
              <a:rPr lang="en-US" smtClean="0"/>
              <a:t>2/25/2021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947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D8E82C3B-3647-4F67-B964-C4EC1FFDE698}" type="datetime1">
              <a:rPr lang="en-US" smtClean="0"/>
              <a:t>2/25/2021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620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79D33-3950-443D-9F24-1D3061F38B27}" type="datetime1">
              <a:rPr lang="en-US" smtClean="0"/>
              <a:t>2/25/2021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305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664496F8-D6BF-47C0-A3BB-59B268296B0C}" type="datetime1">
              <a:rPr lang="en-US" smtClean="0"/>
              <a:t>2/25/2021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843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0088D-927E-423E-A5A6-A3B7FFEAB079}" type="datetime1">
              <a:rPr lang="en-US" smtClean="0"/>
              <a:t>2/25/2021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381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23DB38BD-76AD-410E-9CC7-E5FEBE8E9299}" type="datetime1">
              <a:rPr lang="en-US" smtClean="0"/>
              <a:t>2/25/2021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102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2B4522-1F56-4AC9-BB1F-3998B6B289AE}" type="datetime1">
              <a:rPr lang="en-US" smtClean="0"/>
              <a:t>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612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sldNum="0" hdr="0" dt="0"/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55AACA-03E9-4546-A18A-5996465150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8042" y="613070"/>
            <a:ext cx="5578132" cy="2838938"/>
          </a:xfrm>
        </p:spPr>
        <p:txBody>
          <a:bodyPr>
            <a:noAutofit/>
          </a:bodyPr>
          <a:lstStyle/>
          <a:p>
            <a:r>
              <a:rPr lang="ru-RU" sz="2800" b="0" i="0" dirty="0">
                <a:solidFill>
                  <a:srgbClr val="0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Рефлексивная сессия как </a:t>
            </a:r>
            <a:r>
              <a:rPr lang="ru-RU" sz="2800" b="0" i="0" dirty="0" smtClean="0">
                <a:solidFill>
                  <a:srgbClr val="0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средство повышения эффективности работы классного руководителя</a:t>
            </a:r>
            <a:endParaRPr lang="ru-RU" sz="2800" dirty="0">
              <a:solidFill>
                <a:schemeClr val="bg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13607CD-FE97-4AD0-A79D-F273D5CC46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66277" y="3659435"/>
            <a:ext cx="4860849" cy="1198120"/>
          </a:xfrm>
        </p:spPr>
        <p:txBody>
          <a:bodyPr>
            <a:normAutofit/>
          </a:bodyPr>
          <a:lstStyle/>
          <a:p>
            <a:r>
              <a:rPr lang="ru-RU" sz="20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Устинова С.Э. учитель географии ГБОУ </a:t>
            </a:r>
            <a:r>
              <a:rPr lang="ru-RU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школа №197</a:t>
            </a: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5B9E7187-4A4B-496C-8CF2-91F533F70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579" y="724498"/>
            <a:ext cx="5455019" cy="5455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761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010" y="2300140"/>
            <a:ext cx="3733014" cy="2592371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prstClr val="whit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«</a:t>
            </a:r>
            <a:r>
              <a:rPr lang="ru-RU" dirty="0">
                <a:solidFill>
                  <a:prstClr val="whit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Золотая рыбка</a:t>
            </a:r>
            <a:r>
              <a:rPr lang="ru-RU" dirty="0" smtClean="0">
                <a:solidFill>
                  <a:prstClr val="whit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»/ «Цветик </a:t>
            </a:r>
            <a:r>
              <a:rPr lang="ru-RU" dirty="0" err="1" smtClean="0">
                <a:solidFill>
                  <a:prstClr val="whit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семицветик</a:t>
            </a:r>
            <a:r>
              <a:rPr lang="ru-RU" dirty="0" smtClean="0">
                <a:solidFill>
                  <a:prstClr val="whit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»</a:t>
            </a:r>
            <a:endParaRPr lang="ru-RU" dirty="0">
              <a:solidFill>
                <a:prstClr val="white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97417" y="1484063"/>
            <a:ext cx="33522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spc="-150" dirty="0" smtClean="0">
                <a:solidFill>
                  <a:prstClr val="whit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Методики</a:t>
            </a:r>
            <a:endParaRPr lang="ru-RU" sz="5400" dirty="0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B9E7187-4A4B-496C-8CF2-91F533F70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72" y="5636286"/>
            <a:ext cx="910818" cy="91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8"/>
          <a:stretch/>
        </p:blipFill>
        <p:spPr>
          <a:xfrm>
            <a:off x="5612437" y="431711"/>
            <a:ext cx="5007568" cy="2851265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401" y="3530206"/>
            <a:ext cx="2965023" cy="1906318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702" y="3530207"/>
            <a:ext cx="2951020" cy="1906318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83704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4671" y="2189668"/>
            <a:ext cx="3663633" cy="2712269"/>
          </a:xfrm>
        </p:spPr>
        <p:txBody>
          <a:bodyPr>
            <a:normAutofit/>
          </a:bodyPr>
          <a:lstStyle/>
          <a:p>
            <a:pPr lvl="0"/>
            <a:r>
              <a:rPr lang="ru-RU" sz="4800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«Жилетка </a:t>
            </a:r>
            <a:r>
              <a:rPr lang="ru-RU" sz="4800" dirty="0" err="1" smtClean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самопре-зентации</a:t>
            </a:r>
            <a:r>
              <a:rPr lang="ru-RU" sz="4800" dirty="0" smtClean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»</a:t>
            </a:r>
            <a:endParaRPr lang="ru-RU" sz="3600" dirty="0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Прямоугольник 3"/>
          <p:cNvSpPr/>
          <p:nvPr/>
        </p:nvSpPr>
        <p:spPr>
          <a:xfrm>
            <a:off x="960387" y="1473729"/>
            <a:ext cx="3352200" cy="92333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ru-RU" sz="5400" spc="-150" dirty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Методика</a:t>
            </a:r>
            <a:endParaRPr lang="ru-RU" sz="54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B9E7187-4A4B-496C-8CF2-91F533F70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71" y="5636286"/>
            <a:ext cx="910818" cy="91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143" y="3740718"/>
            <a:ext cx="5269781" cy="2486346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4"/>
          <a:stretch/>
        </p:blipFill>
        <p:spPr>
          <a:xfrm>
            <a:off x="5653143" y="332509"/>
            <a:ext cx="2253243" cy="3223564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4" b="2145"/>
          <a:stretch/>
        </p:blipFill>
        <p:spPr>
          <a:xfrm>
            <a:off x="8686800" y="332509"/>
            <a:ext cx="2236124" cy="3171009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6147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59237" y="2512516"/>
            <a:ext cx="8679915" cy="2055043"/>
          </a:xfrm>
        </p:spPr>
        <p:txBody>
          <a:bodyPr>
            <a:noAutofit/>
          </a:bodyPr>
          <a:lstStyle/>
          <a:p>
            <a:r>
              <a:rPr lang="ru-RU" sz="8000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Спасибо за внимание!</a:t>
            </a:r>
            <a:endParaRPr lang="ru-RU" sz="11500" dirty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B9E7187-4A4B-496C-8CF2-91F533F70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72" y="5636286"/>
            <a:ext cx="910818" cy="91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209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2773 -0.02338 L 0.40117 -0.693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72" y="-3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931C44-3DD4-418B-AB5A-94C338D05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896" y="2454818"/>
            <a:ext cx="4194312" cy="1592679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Самоопределение</a:t>
            </a:r>
          </a:p>
        </p:txBody>
      </p:sp>
      <p:pic>
        <p:nvPicPr>
          <p:cNvPr id="4" name="Picture 2" descr="http://xn--d1a4b.xn---197-43d3dhx2g.xn--p1ai/images/samo1.jpg">
            <a:extLst>
              <a:ext uri="{FF2B5EF4-FFF2-40B4-BE49-F238E27FC236}">
                <a16:creationId xmlns:a16="http://schemas.microsoft.com/office/drawing/2014/main" id="{15709A0F-EA89-46D3-9838-67B6AAC50ED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937" y="829967"/>
            <a:ext cx="3931200" cy="286746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5" name="Picture 4" descr="http://xn--d1a4b.xn---197-43d3dhx2g.xn--p1ai/images/dh2.jpg">
            <a:extLst>
              <a:ext uri="{FF2B5EF4-FFF2-40B4-BE49-F238E27FC236}">
                <a16:creationId xmlns:a16="http://schemas.microsoft.com/office/drawing/2014/main" id="{176D3969-29FB-4328-9A65-C76BEA629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5999">
            <a:off x="8106971" y="2956511"/>
            <a:ext cx="3931200" cy="287236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672" y="5638721"/>
            <a:ext cx="908383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91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dDnDiag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" y="286247"/>
            <a:ext cx="5274968" cy="5274968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4954385" y="1604355"/>
            <a:ext cx="30008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89AEE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кола</a:t>
            </a:r>
            <a:endParaRPr lang="ru-RU" b="1" dirty="0">
              <a:solidFill>
                <a:srgbClr val="89AEEA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01934" y="3907830"/>
            <a:ext cx="4901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err="1">
                <a:solidFill>
                  <a:srgbClr val="89AEE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ефлексивная</a:t>
            </a:r>
            <a:endParaRPr lang="ru-RU" sz="5400" b="1" dirty="0">
              <a:solidFill>
                <a:srgbClr val="89AEEA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02267" y="5449189"/>
            <a:ext cx="96435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Это сайт с конструктором </a:t>
            </a:r>
            <a:r>
              <a:rPr lang="ru-RU" sz="2800" b="1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рефлексиных</a:t>
            </a:r>
            <a:r>
              <a:rPr lang="ru-RU" sz="2800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 методик для создания рефлексивных сессий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17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5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92587" y="2849346"/>
            <a:ext cx="5993477" cy="1689390"/>
          </a:xfrm>
        </p:spPr>
        <p:txBody>
          <a:bodyPr>
            <a:noAutofit/>
          </a:bodyPr>
          <a:lstStyle/>
          <a:p>
            <a:r>
              <a:rPr lang="ru-RU" sz="60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Рефлексивные </a:t>
            </a:r>
            <a:r>
              <a:rPr lang="ru-RU" sz="6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методики</a:t>
            </a:r>
            <a:r>
              <a:rPr lang="ru-RU" sz="6000" dirty="0"/>
              <a:t/>
            </a:r>
            <a:br>
              <a:rPr lang="ru-RU" sz="6000" dirty="0"/>
            </a:br>
            <a:endParaRPr lang="ru-RU" sz="6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3093" y="2487751"/>
            <a:ext cx="3962743" cy="5706351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672" y="5638721"/>
            <a:ext cx="908383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59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4673" y="2283937"/>
            <a:ext cx="3654206" cy="2599148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«Визитная карточка»</a:t>
            </a:r>
            <a:endParaRPr lang="ru-RU" sz="48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Прямоугольник 3"/>
          <p:cNvSpPr/>
          <p:nvPr/>
        </p:nvSpPr>
        <p:spPr>
          <a:xfrm>
            <a:off x="1004892" y="1523302"/>
            <a:ext cx="3288080" cy="90794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ru-RU" sz="5300" spc="-150" dirty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Методика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672" y="5643720"/>
            <a:ext cx="908383" cy="9083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808" y="500836"/>
            <a:ext cx="3526520" cy="2044931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723" y="2893140"/>
            <a:ext cx="3332690" cy="333269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8" name="Прямоугольник 7"/>
          <p:cNvSpPr/>
          <p:nvPr/>
        </p:nvSpPr>
        <p:spPr>
          <a:xfrm>
            <a:off x="6460235" y="4883084"/>
            <a:ext cx="1669973" cy="2653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895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dDnDiag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2767964"/>
              </p:ext>
            </p:extLst>
          </p:nvPr>
        </p:nvGraphicFramePr>
        <p:xfrm>
          <a:off x="294596" y="350566"/>
          <a:ext cx="11608904" cy="5827436"/>
        </p:xfrm>
        <a:graphic>
          <a:graphicData uri="http://schemas.openxmlformats.org/drawingml/2006/table">
            <a:tbl>
              <a:tblPr bandRow="1" bandCol="1">
                <a:tableStyleId>{21E4AEA4-8DFA-4A89-87EB-49C32662AFE0}</a:tableStyleId>
              </a:tblPr>
              <a:tblGrid>
                <a:gridCol w="1888437">
                  <a:extLst>
                    <a:ext uri="{9D8B030D-6E8A-4147-A177-3AD203B41FA5}">
                      <a16:colId xmlns:a16="http://schemas.microsoft.com/office/drawing/2014/main" val="1406424424"/>
                    </a:ext>
                  </a:extLst>
                </a:gridCol>
                <a:gridCol w="3906078">
                  <a:extLst>
                    <a:ext uri="{9D8B030D-6E8A-4147-A177-3AD203B41FA5}">
                      <a16:colId xmlns:a16="http://schemas.microsoft.com/office/drawing/2014/main" val="1584513969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715952360"/>
                    </a:ext>
                  </a:extLst>
                </a:gridCol>
                <a:gridCol w="3299789">
                  <a:extLst>
                    <a:ext uri="{9D8B030D-6E8A-4147-A177-3AD203B41FA5}">
                      <a16:colId xmlns:a16="http://schemas.microsoft.com/office/drawing/2014/main" val="1492370845"/>
                    </a:ext>
                  </a:extLst>
                </a:gridCol>
              </a:tblGrid>
              <a:tr h="2236938">
                <a:tc>
                  <a:txBody>
                    <a:bodyPr/>
                    <a:lstStyle/>
                    <a:p>
                      <a:r>
                        <a:rPr lang="ru-RU" sz="3600" kern="1200" spc="-150" dirty="0" smtClean="0">
                          <a:solidFill>
                            <a:prstClr val="white"/>
                          </a:solidFill>
                          <a:effectLst>
                            <a:outerShdw blurRad="50800" dist="38100" dir="18900000" algn="b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Кого я люблю?</a:t>
                      </a:r>
                      <a:endParaRPr lang="ru-RU" sz="3600" kern="1200" spc="-150" dirty="0">
                        <a:solidFill>
                          <a:prstClr val="white"/>
                        </a:solidFill>
                        <a:effectLst>
                          <a:outerShdw blurRad="50800" dist="38100" dir="18900000" algn="b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ourier New" panose="02070309020205020404" pitchFamily="49" charset="0"/>
                        <a:ea typeface="+mn-ea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71500" indent="-571500">
                        <a:buFont typeface="Arial" panose="020B0604020202020204" pitchFamily="34" charset="0"/>
                        <a:buChar char="•"/>
                      </a:pPr>
                      <a:r>
                        <a:rPr lang="ru-RU" sz="2400" kern="1200" spc="-150" dirty="0" smtClean="0">
                          <a:solidFill>
                            <a:schemeClr val="tx1"/>
                          </a:solidFill>
                          <a:effectLst>
                            <a:outerShdw blurRad="50800" dist="38100" dir="18900000" algn="b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Мою</a:t>
                      </a:r>
                      <a:r>
                        <a:rPr lang="ru-RU" sz="2400" kern="1200" spc="-150" baseline="0" dirty="0" smtClean="0">
                          <a:solidFill>
                            <a:schemeClr val="tx1"/>
                          </a:solidFill>
                          <a:effectLst>
                            <a:outerShdw blurRad="50800" dist="38100" dir="18900000" algn="b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семью</a:t>
                      </a:r>
                    </a:p>
                    <a:p>
                      <a:pPr marL="571500" indent="-571500">
                        <a:buFont typeface="Arial" panose="020B0604020202020204" pitchFamily="34" charset="0"/>
                        <a:buChar char="•"/>
                      </a:pPr>
                      <a:r>
                        <a:rPr lang="ru-RU" sz="2400" kern="1200" spc="-150" baseline="0" dirty="0" smtClean="0">
                          <a:solidFill>
                            <a:schemeClr val="tx1"/>
                          </a:solidFill>
                          <a:effectLst>
                            <a:outerShdw blurRad="50800" dist="38100" dir="18900000" algn="b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Моих друзей</a:t>
                      </a:r>
                    </a:p>
                    <a:p>
                      <a:pPr marL="571500" indent="-571500">
                        <a:buFont typeface="Arial" panose="020B0604020202020204" pitchFamily="34" charset="0"/>
                        <a:buChar char="•"/>
                      </a:pPr>
                      <a:r>
                        <a:rPr lang="ru-RU" sz="2400" kern="1200" spc="-150" baseline="0" dirty="0" smtClean="0">
                          <a:solidFill>
                            <a:schemeClr val="tx1"/>
                          </a:solidFill>
                          <a:effectLst>
                            <a:outerShdw blurRad="50800" dist="38100" dir="18900000" algn="b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Добрых учителей</a:t>
                      </a:r>
                    </a:p>
                    <a:p>
                      <a:pPr marL="571500" indent="-571500">
                        <a:buFont typeface="Arial" panose="020B0604020202020204" pitchFamily="34" charset="0"/>
                        <a:buChar char="•"/>
                      </a:pPr>
                      <a:r>
                        <a:rPr lang="ru-RU" sz="2400" kern="1200" spc="-150" baseline="0" dirty="0" smtClean="0">
                          <a:solidFill>
                            <a:schemeClr val="tx1"/>
                          </a:solidFill>
                          <a:effectLst>
                            <a:outerShdw blurRad="50800" dist="38100" dir="18900000" algn="b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Собак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ru-RU" sz="2400" kern="1200" spc="-150" dirty="0">
                        <a:solidFill>
                          <a:schemeClr val="tx1"/>
                        </a:solidFill>
                        <a:effectLst>
                          <a:outerShdw blurRad="50800" dist="38100" dir="18900000" algn="b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ourier New" panose="02070309020205020404" pitchFamily="49" charset="0"/>
                        <a:ea typeface="+mn-ea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600" b="0" i="0" u="none" strike="noStrike" kern="1200" cap="none" spc="-15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>
                            <a:outerShdw blurRad="50800" dist="38100" dir="18900000" algn="b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Кого я не люблю?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3600" kern="1200" spc="-150" noProof="0" dirty="0" smtClean="0">
                        <a:solidFill>
                          <a:prstClr val="white"/>
                        </a:solidFill>
                        <a:effectLst>
                          <a:outerShdw blurRad="50800" dist="38100" dir="18900000" algn="b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ourier New" panose="02070309020205020404" pitchFamily="49" charset="0"/>
                        <a:ea typeface="+mn-ea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2400" kern="1200" spc="-150" baseline="0" noProof="0" dirty="0" smtClean="0">
                          <a:solidFill>
                            <a:schemeClr val="tx1"/>
                          </a:solidFill>
                          <a:effectLst>
                            <a:outerShdw blurRad="50800" dist="38100" dir="18900000" algn="b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Грубых и злых людей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2400" kern="1200" spc="-150" baseline="0" noProof="0" dirty="0" smtClean="0">
                          <a:solidFill>
                            <a:schemeClr val="tx1"/>
                          </a:solidFill>
                          <a:effectLst>
                            <a:outerShdw blurRad="50800" dist="38100" dir="18900000" algn="b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Клоунов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2400" kern="1200" spc="-150" baseline="0" noProof="0" dirty="0" smtClean="0">
                          <a:solidFill>
                            <a:schemeClr val="tx1"/>
                          </a:solidFill>
                          <a:effectLst>
                            <a:outerShdw blurRad="50800" dist="38100" dir="18900000" algn="b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Пауков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3470988"/>
                  </a:ext>
                </a:extLst>
              </a:tr>
              <a:tr h="35904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kern="1200" spc="-150" noProof="0" dirty="0" smtClean="0">
                          <a:solidFill>
                            <a:prstClr val="white"/>
                          </a:solidFill>
                          <a:effectLst>
                            <a:outerShdw blurRad="50800" dist="38100" dir="18900000" algn="b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Что я люблю?</a:t>
                      </a:r>
                    </a:p>
                    <a:p>
                      <a:endParaRPr lang="ru-RU" sz="3600" kern="1200" spc="-150" dirty="0">
                        <a:solidFill>
                          <a:prstClr val="white"/>
                        </a:solidFill>
                        <a:effectLst>
                          <a:outerShdw blurRad="50800" dist="38100" dir="18900000" algn="b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ourier New" panose="02070309020205020404" pitchFamily="49" charset="0"/>
                        <a:ea typeface="+mn-ea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71500" marR="0" lvl="0" indent="-5715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2400" b="0" i="0" u="none" strike="noStrike" kern="1200" cap="none" spc="-15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50800" dist="38100" dir="18900000" algn="b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Рисовать</a:t>
                      </a:r>
                    </a:p>
                    <a:p>
                      <a:pPr marL="571500" marR="0" lvl="0" indent="-5715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2400" b="0" i="0" u="none" strike="noStrike" kern="1200" cap="none" spc="-15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50800" dist="38100" dir="18900000" algn="b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Танцевать</a:t>
                      </a:r>
                    </a:p>
                    <a:p>
                      <a:pPr marL="571500" marR="0" lvl="0" indent="-5715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2400" b="0" i="0" u="none" strike="noStrike" kern="1200" cap="none" spc="-15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50800" dist="38100" dir="18900000" algn="b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Смеяться </a:t>
                      </a:r>
                      <a:r>
                        <a:rPr kumimoji="0" lang="ru-RU" sz="2400" b="0" i="0" u="none" strike="noStrike" kern="1200" cap="none" spc="-15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50800" dist="38100" dir="18900000" algn="b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над собой и над другими</a:t>
                      </a:r>
                      <a:r>
                        <a:rPr kumimoji="0" lang="ru-RU" sz="2400" b="0" i="0" u="none" strike="noStrike" kern="1200" cap="none" spc="-15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50800" dist="38100" dir="18900000" algn="b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)</a:t>
                      </a:r>
                      <a:endParaRPr kumimoji="0" lang="ru-RU" sz="2400" b="0" i="0" u="none" strike="noStrike" kern="1200" cap="none" spc="-15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50800" dist="38100" dir="18900000" algn="b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ourier New" panose="02070309020205020404" pitchFamily="49" charset="0"/>
                        <a:ea typeface="+mn-ea"/>
                        <a:cs typeface="Courier New" panose="02070309020205020404" pitchFamily="49" charset="0"/>
                      </a:endParaRPr>
                    </a:p>
                    <a:p>
                      <a:pPr marL="571500" marR="0" lvl="0" indent="-5715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2400" b="0" i="0" u="none" strike="noStrike" kern="1200" cap="none" spc="-15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50800" dist="38100" dir="18900000" algn="b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Вкусную </a:t>
                      </a:r>
                      <a:r>
                        <a:rPr kumimoji="0" lang="ru-RU" sz="2400" b="0" i="0" u="none" strike="noStrike" kern="1200" cap="none" spc="-15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50800" dist="38100" dir="18900000" algn="b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еду</a:t>
                      </a:r>
                    </a:p>
                    <a:p>
                      <a:pPr marL="571500" marR="0" lvl="0" indent="-5715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2400" b="0" i="0" u="none" strike="noStrike" kern="1200" cap="none" spc="-15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50800" dist="38100" dir="18900000" algn="b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Красивую одежду</a:t>
                      </a:r>
                    </a:p>
                    <a:p>
                      <a:pPr marL="571500" marR="0" lvl="0" indent="-5715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2400" b="0" i="0" u="none" strike="noStrike" kern="1200" cap="none" spc="-15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50800" dist="38100" dir="18900000" algn="b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Ходить по магазинам (только не с мамой)</a:t>
                      </a:r>
                    </a:p>
                    <a:p>
                      <a:pPr marL="571500" marR="0" lvl="0" indent="-5715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2400" b="0" i="0" u="none" strike="noStrike" kern="1200" cap="none" spc="-15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50800" dist="38100" dir="18900000" algn="b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Купаться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kern="1200" spc="-150" noProof="0" dirty="0" smtClean="0">
                          <a:solidFill>
                            <a:prstClr val="white"/>
                          </a:solidFill>
                          <a:effectLst>
                            <a:outerShdw blurRad="50800" dist="38100" dir="18900000" algn="b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Что не я люблю?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2400" kern="1200" spc="-150" baseline="0" noProof="0" dirty="0" smtClean="0">
                          <a:solidFill>
                            <a:schemeClr val="tx1"/>
                          </a:solidFill>
                          <a:effectLst>
                            <a:outerShdw blurRad="50800" dist="38100" dir="18900000" algn="b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Домашние задания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2400" kern="1200" spc="-150" baseline="0" noProof="0" dirty="0" smtClean="0">
                          <a:solidFill>
                            <a:schemeClr val="tx1"/>
                          </a:solidFill>
                          <a:effectLst>
                            <a:outerShdw blurRad="50800" dist="38100" dir="18900000" algn="b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Футбол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2400" kern="1200" spc="-150" baseline="0" noProof="0" dirty="0" smtClean="0">
                          <a:solidFill>
                            <a:schemeClr val="tx1"/>
                          </a:solidFill>
                          <a:effectLst>
                            <a:outerShdw blurRad="50800" dist="38100" dir="18900000" algn="b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Виноград с косточками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2400" kern="1200" spc="-150" baseline="0" noProof="0" dirty="0" smtClean="0">
                          <a:solidFill>
                            <a:schemeClr val="tx1"/>
                          </a:solidFill>
                          <a:effectLst>
                            <a:outerShdw blurRad="50800" dist="38100" dir="18900000" algn="b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Серый цвет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2400" kern="1200" spc="-150" baseline="0" noProof="0" dirty="0" smtClean="0">
                          <a:solidFill>
                            <a:schemeClr val="tx1"/>
                          </a:solidFill>
                          <a:effectLst>
                            <a:outerShdw blurRad="50800" dist="38100" dir="18900000" algn="b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Занудные, грустные книги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2400" kern="1200" spc="-150" baseline="0" noProof="0" dirty="0" smtClean="0">
                          <a:solidFill>
                            <a:schemeClr val="tx1"/>
                          </a:solidFill>
                          <a:effectLst>
                            <a:outerShdw blurRad="50800" dist="38100" dir="18900000" algn="b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Медленный </a:t>
                      </a:r>
                      <a:r>
                        <a:rPr lang="en-US" sz="2400" kern="1200" spc="-150" baseline="0" noProof="0" dirty="0" err="1" smtClean="0">
                          <a:solidFill>
                            <a:schemeClr val="tx1"/>
                          </a:solidFill>
                          <a:effectLst>
                            <a:outerShdw blurRad="50800" dist="38100" dir="18900000" algn="b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wi-fi</a:t>
                      </a:r>
                      <a:endParaRPr lang="ru-RU" sz="2400" kern="1200" spc="-150" baseline="0" noProof="0" dirty="0" smtClean="0">
                        <a:solidFill>
                          <a:schemeClr val="tx1"/>
                        </a:solidFill>
                        <a:effectLst>
                          <a:outerShdw blurRad="50800" dist="38100" dir="18900000" algn="b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ourier New" panose="02070309020205020404" pitchFamily="49" charset="0"/>
                        <a:ea typeface="+mn-ea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5863345"/>
                  </a:ext>
                </a:extLst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672" y="5643720"/>
            <a:ext cx="908383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20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4672" y="2293363"/>
            <a:ext cx="3673060" cy="2599147"/>
          </a:xfrm>
        </p:spPr>
        <p:txBody>
          <a:bodyPr>
            <a:normAutofit/>
          </a:bodyPr>
          <a:lstStyle/>
          <a:p>
            <a:r>
              <a:rPr lang="ru-RU" sz="44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«Кастрюля»</a:t>
            </a:r>
            <a:r>
              <a:rPr lang="ru-RU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ru-RU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ru-RU" dirty="0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90751" y="1495022"/>
            <a:ext cx="3288080" cy="9079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300" spc="-150" dirty="0">
                <a:solidFill>
                  <a:prstClr val="whit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Методика</a:t>
            </a:r>
            <a:endParaRPr lang="ru-RU" dirty="0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B9E7187-4A4B-496C-8CF2-91F533F70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72" y="5636286"/>
            <a:ext cx="910818" cy="91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169" y="3413960"/>
            <a:ext cx="3060237" cy="2069869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624" y="2035668"/>
            <a:ext cx="2942289" cy="2086525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427" y="834725"/>
            <a:ext cx="2659720" cy="2086525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4276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8412" y="2055043"/>
            <a:ext cx="3459638" cy="2648932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lvl="0"/>
            <a:r>
              <a:rPr lang="ru-RU" sz="5300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«</a:t>
            </a:r>
            <a:r>
              <a:rPr lang="ru-RU" sz="5300" dirty="0" err="1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Шелфи</a:t>
            </a:r>
            <a:r>
              <a:rPr lang="ru-RU" sz="53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34191" y="1495022"/>
            <a:ext cx="3288080" cy="90794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ru-RU" sz="5300" spc="-150" dirty="0">
                <a:solidFill>
                  <a:prstClr val="white"/>
                </a:solidFill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Методика</a:t>
            </a:r>
            <a:endParaRPr lang="ru-RU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B9E7187-4A4B-496C-8CF2-91F533F70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72" y="5636286"/>
            <a:ext cx="910818" cy="91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844" y="623008"/>
            <a:ext cx="3429708" cy="2572281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844" y="3711417"/>
            <a:ext cx="3515487" cy="2380278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238" y="3711417"/>
            <a:ext cx="3035829" cy="2380278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401" y="623007"/>
            <a:ext cx="3288666" cy="2572281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93506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062" y="275249"/>
            <a:ext cx="8157971" cy="6111835"/>
          </a:xfrm>
          <a:prstGeom prst="rect">
            <a:avLst/>
          </a:prstGeom>
          <a:effectLst>
            <a:reflection blurRad="6350" stA="50000" endA="295" endPos="92000" dist="101600" dir="5400000" sy="-100000" algn="bl" rotWithShape="0"/>
            <a:softEdge rad="165100"/>
          </a:effec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5B9E7187-4A4B-496C-8CF2-91F533F70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72" y="5636286"/>
            <a:ext cx="910818" cy="91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22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tlas">
  <a:themeElements>
    <a:clrScheme name="Другая 2">
      <a:dk1>
        <a:sysClr val="windowText" lastClr="000000"/>
      </a:dk1>
      <a:lt1>
        <a:sysClr val="window" lastClr="FFFFFF"/>
      </a:lt1>
      <a:dk2>
        <a:srgbClr val="10013F"/>
      </a:dk2>
      <a:lt2>
        <a:srgbClr val="F2F0FF"/>
      </a:lt2>
      <a:accent1>
        <a:srgbClr val="C7BEFE"/>
      </a:accent1>
      <a:accent2>
        <a:srgbClr val="243FFF"/>
      </a:accent2>
      <a:accent3>
        <a:srgbClr val="FF83B6"/>
      </a:accent3>
      <a:accent4>
        <a:srgbClr val="FF9022"/>
      </a:accent4>
      <a:accent5>
        <a:srgbClr val="FF1F85"/>
      </a:accent5>
      <a:accent6>
        <a:srgbClr val="1A98FF"/>
      </a:accent6>
      <a:hlink>
        <a:srgbClr val="0563C1"/>
      </a:hlink>
      <a:folHlink>
        <a:srgbClr val="954F72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618</TotalTime>
  <Words>133</Words>
  <Application>Microsoft Office PowerPoint</Application>
  <PresentationFormat>Широкоэкранный</PresentationFormat>
  <Paragraphs>42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Courier New</vt:lpstr>
      <vt:lpstr>Rockwell</vt:lpstr>
      <vt:lpstr>Wingdings</vt:lpstr>
      <vt:lpstr>Atlas</vt:lpstr>
      <vt:lpstr>Рефлексивная сессия как средство повышения эффективности работы классного руководителя</vt:lpstr>
      <vt:lpstr>Самоопределение</vt:lpstr>
      <vt:lpstr>Презентация PowerPoint</vt:lpstr>
      <vt:lpstr>Рефлексивные методики </vt:lpstr>
      <vt:lpstr>«Визитная карточка»</vt:lpstr>
      <vt:lpstr>Презентация PowerPoint</vt:lpstr>
      <vt:lpstr>«Кастрюля» </vt:lpstr>
      <vt:lpstr> «Шелфи» </vt:lpstr>
      <vt:lpstr>Презентация PowerPoint</vt:lpstr>
      <vt:lpstr>«Золотая рыбка»/ «Цветик семицветик»</vt:lpstr>
      <vt:lpstr>«Жилетка самопре-зентации»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Рефлексивная сессия как новая воспитательная практика, повышающая образовательную мотивацию обучающихся основной и средней школы</dc:title>
  <dc:creator>Юлия Дмитриева</dc:creator>
  <cp:lastModifiedBy>School197</cp:lastModifiedBy>
  <cp:revision>40</cp:revision>
  <dcterms:created xsi:type="dcterms:W3CDTF">2021-02-20T05:22:39Z</dcterms:created>
  <dcterms:modified xsi:type="dcterms:W3CDTF">2021-02-25T06:06:35Z</dcterms:modified>
</cp:coreProperties>
</file>