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9"/>
  </p:notesMasterIdLst>
  <p:handoutMasterIdLst>
    <p:handoutMasterId r:id="rId20"/>
  </p:handoutMasterIdLst>
  <p:sldIdLst>
    <p:sldId id="312" r:id="rId4"/>
    <p:sldId id="314" r:id="rId5"/>
    <p:sldId id="330" r:id="rId6"/>
    <p:sldId id="329" r:id="rId7"/>
    <p:sldId id="315" r:id="rId8"/>
    <p:sldId id="319" r:id="rId9"/>
    <p:sldId id="334" r:id="rId10"/>
    <p:sldId id="338" r:id="rId11"/>
    <p:sldId id="331" r:id="rId12"/>
    <p:sldId id="333" r:id="rId13"/>
    <p:sldId id="335" r:id="rId14"/>
    <p:sldId id="336" r:id="rId15"/>
    <p:sldId id="325" r:id="rId16"/>
    <p:sldId id="332" r:id="rId17"/>
    <p:sldId id="327" r:id="rId18"/>
  </p:sldIdLst>
  <p:sldSz cx="9144000" cy="5143500" type="screen16x9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79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1"/>
    <a:srgbClr val="00B09B"/>
    <a:srgbClr val="01BFF1"/>
    <a:srgbClr val="00A1DD"/>
    <a:srgbClr val="00C1F4"/>
    <a:srgbClr val="FCAE17"/>
    <a:srgbClr val="0073F2"/>
    <a:srgbClr val="0072DF"/>
    <a:srgbClr val="003E81"/>
    <a:srgbClr val="284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17" autoAdjust="0"/>
    <p:restoredTop sz="96395" autoAdjust="0"/>
  </p:normalViewPr>
  <p:slideViewPr>
    <p:cSldViewPr showGuides="1">
      <p:cViewPr varScale="1">
        <p:scale>
          <a:sx n="92" d="100"/>
          <a:sy n="92" d="100"/>
        </p:scale>
        <p:origin x="-740" y="-72"/>
      </p:cViewPr>
      <p:guideLst>
        <p:guide orient="horz" pos="1779"/>
        <p:guide pos="2857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574" y="-84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348-601C-454D-AB3E-910BAD28013B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6A673-6244-413F-8CDA-B4E256721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71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0A9B3-28E9-401B-9D00-F78008353508}" type="datetimeFigureOut">
              <a:rPr lang="ru-RU" smtClean="0"/>
              <a:pPr/>
              <a:t>25.03.2023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02394-0B0A-4EDE-B9F5-8E02A1CBA1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1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31CA50-4D02-42EE-B4EA-4F8858796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1" y="2004"/>
            <a:ext cx="9142497" cy="51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0C49-EE9D-46BF-B6A2-B049B687DA5D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8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E305E-DE6A-4729-BCFA-EDC1CB7A887A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3435846"/>
            <a:ext cx="3513857" cy="1296144"/>
          </a:xfrm>
        </p:spPr>
        <p:txBody>
          <a:bodyPr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6"/>
          </p:nvPr>
        </p:nvSpPr>
        <p:spPr>
          <a:xfrm>
            <a:off x="5310705" y="1275606"/>
            <a:ext cx="3513857" cy="208823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3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47E8-08E5-4BBA-B2B9-9568E2697E8E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691680" y="1275606"/>
            <a:ext cx="3513857" cy="345638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5310705" y="1275606"/>
            <a:ext cx="3513857" cy="3456384"/>
          </a:xfrm>
        </p:spPr>
        <p:txBody>
          <a:bodyPr anchor="ctr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30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40982-2764-40A5-A15C-3F4B86BA9319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932040" y="1131590"/>
            <a:ext cx="388843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67644" y="0"/>
            <a:ext cx="3220419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1275606"/>
            <a:ext cx="3892522" cy="3456384"/>
          </a:xfrm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 rot="18900000">
            <a:off x="2171244" y="3657969"/>
            <a:ext cx="4298221" cy="462694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 rot="18900000">
            <a:off x="5789896" y="3740667"/>
            <a:ext cx="1439398" cy="1439398"/>
          </a:xfrm>
          <a:prstGeom prst="rect">
            <a:avLst/>
          </a:prstGeom>
          <a:solidFill>
            <a:srgbClr val="00C1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 userDrawn="1"/>
        </p:nvSpPr>
        <p:spPr>
          <a:xfrm rot="18900000">
            <a:off x="6922337" y="61547"/>
            <a:ext cx="1439398" cy="1439398"/>
          </a:xfrm>
          <a:prstGeom prst="rect">
            <a:avLst/>
          </a:prstGeom>
          <a:solidFill>
            <a:srgbClr val="F26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3888431" cy="8280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A06B-CFDB-4B86-A38B-2382B61397EA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5148064" y="726825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1" y="1275606"/>
            <a:ext cx="2169524" cy="230425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2"/>
          <p:cNvSpPr>
            <a:spLocks noGrp="1"/>
          </p:cNvSpPr>
          <p:nvPr>
            <p:ph type="pic" idx="17"/>
          </p:nvPr>
        </p:nvSpPr>
        <p:spPr>
          <a:xfrm>
            <a:off x="7081842" y="-120031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7069596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9"/>
          </p:nvPr>
        </p:nvSpPr>
        <p:spPr>
          <a:xfrm>
            <a:off x="3226532" y="2653967"/>
            <a:ext cx="3780420" cy="3782276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 rot="18900000">
            <a:off x="6476580" y="481077"/>
            <a:ext cx="673246" cy="45719"/>
          </a:xfrm>
          <a:prstGeom prst="rect">
            <a:avLst/>
          </a:prstGeom>
          <a:solidFill>
            <a:srgbClr val="00B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7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1" y="1544381"/>
            <a:ext cx="2772308" cy="101410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C0A6-26FC-4C6C-BC8C-69760912FB24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588063" y="0"/>
            <a:ext cx="2252189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  <p:custDataLst>
              <p:custData r:id="rId1"/>
            </p:custDataLst>
          </p:nvPr>
        </p:nvSpPr>
        <p:spPr>
          <a:xfrm>
            <a:off x="1691680" y="2666497"/>
            <a:ext cx="2700299" cy="920638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>
              <a:defRPr sz="1200"/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16"/>
          </p:nvPr>
        </p:nvSpPr>
        <p:spPr>
          <a:xfrm>
            <a:off x="4588063" y="2643758"/>
            <a:ext cx="4555937" cy="2499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0" name="Рисунок 2"/>
          <p:cNvSpPr>
            <a:spLocks noGrp="1"/>
          </p:cNvSpPr>
          <p:nvPr>
            <p:ph type="pic" idx="17"/>
          </p:nvPr>
        </p:nvSpPr>
        <p:spPr>
          <a:xfrm>
            <a:off x="6912768" y="0"/>
            <a:ext cx="2231232" cy="2571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C57F-92A9-472B-88B9-AEB59DD80E27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3B26-30B4-4EE7-B25A-597A156C8368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5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03498"/>
            <a:ext cx="2627509" cy="154817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1923678"/>
            <a:ext cx="2627509" cy="26709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4CC1-A8EA-4A67-8857-B875F9F15488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4588063" y="303497"/>
            <a:ext cx="4232409" cy="4298511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43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3478843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652" y="87474"/>
            <a:ext cx="7596844" cy="327636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2463" y="3975906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85FE-7502-42DD-9C99-22230E224817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4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Два объекта">
    <p:bg>
      <p:bgPr>
        <a:gradFill>
          <a:gsLst>
            <a:gs pos="0">
              <a:srgbClr val="0072DF"/>
            </a:gs>
            <a:gs pos="100000">
              <a:srgbClr val="003E8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D93D-F9B5-4A7A-8567-1C61FE40F3F3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4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44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объекта">
    <p:bg>
      <p:bgPr>
        <a:solidFill>
          <a:srgbClr val="00B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34CB-239E-4355-B891-05A612BCD219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33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Два объекта">
    <p:bg>
      <p:bgPr>
        <a:solidFill>
          <a:srgbClr val="F26F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058B5-A929-41AC-A76E-99C5FDB10AF3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Два объекта">
    <p:bg>
      <p:bgPr>
        <a:solidFill>
          <a:srgbClr val="00C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4E2A-D822-4A4F-B6DA-5E97CDAA9F2A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352740" y="0"/>
            <a:ext cx="3219260" cy="51435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 anchor="t"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 marL="179388" indent="-179388">
              <a:tabLst>
                <a:tab pos="179388" algn="l"/>
              </a:tabLst>
              <a:defRPr sz="1100"/>
            </a:lvl2pPr>
            <a:lvl3pPr marL="357188" indent="-177800">
              <a:tabLst>
                <a:tab pos="357188" algn="l"/>
              </a:tabLst>
              <a:defRPr sz="1050"/>
            </a:lvl3pPr>
            <a:lvl4pPr marL="536575" indent="-179388">
              <a:defRPr sz="10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23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463" y="303497"/>
            <a:ext cx="7110566" cy="8280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463" y="1311610"/>
            <a:ext cx="7110566" cy="331236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2ABC-F446-4C32-B396-3B4504EBC8E6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098A-50EF-40CD-BDCD-3791B8F42B0D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5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463" y="2031690"/>
            <a:ext cx="7110566" cy="25202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2463" y="402492"/>
            <a:ext cx="7110566" cy="137717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8B75B-3AFA-49E9-B7A9-2DE2C139D566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1691680" y="1923678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1680" y="1347613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4501-F38F-4042-9EA1-D7379B80EFB2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1691680" y="1131590"/>
            <a:ext cx="7128792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>
            <a:spLocks noGrp="1"/>
          </p:cNvSpPr>
          <p:nvPr>
            <p:ph sz="half" idx="13"/>
          </p:nvPr>
        </p:nvSpPr>
        <p:spPr>
          <a:xfrm>
            <a:off x="5306615" y="1354999"/>
            <a:ext cx="3513857" cy="3247009"/>
          </a:xfrm>
        </p:spPr>
        <p:txBody>
          <a:bodyPr>
            <a:normAutofit/>
          </a:bodyPr>
          <a:lstStyle>
            <a:lvl1pPr>
              <a:defRPr sz="1600"/>
            </a:lvl1pPr>
            <a:lvl2pPr marL="179388" indent="-179388">
              <a:tabLst>
                <a:tab pos="179388" algn="l"/>
              </a:tabLst>
              <a:defRPr sz="1400"/>
            </a:lvl2pPr>
            <a:lvl3pPr marL="357188" indent="-177800">
              <a:tabLst>
                <a:tab pos="357188" algn="l"/>
              </a:tabLst>
              <a:defRPr sz="1200"/>
            </a:lvl3pPr>
            <a:lvl4pPr marL="536575" indent="-179388"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035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03498"/>
            <a:ext cx="7128792" cy="82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1311610"/>
            <a:ext cx="7128792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74737" y="4803998"/>
            <a:ext cx="2133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CA5BB6B-C98F-474E-9E24-4E0F1BBFF726}" type="datetime1">
              <a:rPr lang="ru-RU" smtClean="0"/>
              <a:pPr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692463" y="4803998"/>
            <a:ext cx="2895600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70981" y="4803998"/>
            <a:ext cx="43204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0601B83-8D4A-48A8-8415-B92BF05CF72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31AC4C0-C0A6-4B97-BFEC-E7A1BCAE85B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-2110"/>
            <a:ext cx="1350987" cy="51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2" r:id="rId11"/>
    <p:sldLayoutId id="2147483663" r:id="rId12"/>
    <p:sldLayoutId id="2147483664" r:id="rId13"/>
    <p:sldLayoutId id="2147483669" r:id="rId14"/>
    <p:sldLayoutId id="2147483670" r:id="rId15"/>
    <p:sldLayoutId id="2147483654" r:id="rId16"/>
    <p:sldLayoutId id="2147483655" r:id="rId17"/>
    <p:sldLayoutId id="2147483656" r:id="rId18"/>
    <p:sldLayoutId id="2147483657" r:id="rId1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rgbClr val="003E8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D8A628-F7D6-40A4-B52C-3C06CD20594D}"/>
              </a:ext>
            </a:extLst>
          </p:cNvPr>
          <p:cNvSpPr txBox="1"/>
          <p:nvPr/>
        </p:nvSpPr>
        <p:spPr>
          <a:xfrm>
            <a:off x="899592" y="1635646"/>
            <a:ext cx="7344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Всероссийский форум</a:t>
            </a: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</a:t>
            </a:r>
            <a:r>
              <a:rPr lang="ru-RU" sz="2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Каковы результаты рефлексивных сессий? 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(глазами классного </a:t>
            </a:r>
            <a:r>
              <a:rPr lang="ru-RU" sz="2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руководителя)»</a:t>
            </a:r>
            <a:endParaRPr lang="en-US" sz="2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ru-RU" sz="22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2F04AD-7858-4234-B4FA-C0E3AB73A01F}"/>
              </a:ext>
            </a:extLst>
          </p:cNvPr>
          <p:cNvSpPr txBox="1"/>
          <p:nvPr/>
        </p:nvSpPr>
        <p:spPr>
          <a:xfrm>
            <a:off x="1709682" y="2823778"/>
            <a:ext cx="5724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Пленарное заседание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946519-569D-44C7-A81F-30E78328E62F}"/>
              </a:ext>
            </a:extLst>
          </p:cNvPr>
          <p:cNvSpPr txBox="1"/>
          <p:nvPr/>
        </p:nvSpPr>
        <p:spPr>
          <a:xfrm>
            <a:off x="4608004" y="3219822"/>
            <a:ext cx="392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Устинова С.Э. учитель географии </a:t>
            </a:r>
          </a:p>
          <a:p>
            <a:r>
              <a:rPr lang="ru-R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ГБОУ школа №197 </a:t>
            </a:r>
            <a:r>
              <a:rPr lang="ru-R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Центрального района</a:t>
            </a:r>
          </a:p>
          <a:p>
            <a:r>
              <a:rPr lang="ru-RU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Санкт-Петербурга</a:t>
            </a:r>
            <a:endParaRPr lang="ru-R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3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07891"/>
              </p:ext>
            </p:extLst>
          </p:nvPr>
        </p:nvGraphicFramePr>
        <p:xfrm>
          <a:off x="2231740" y="735546"/>
          <a:ext cx="6048672" cy="4326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136"/>
                <a:gridCol w="5583536"/>
              </a:tblGrid>
              <a:tr h="165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№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Ответ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Бога, в карму и в хороших людей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судьбу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Твори добро и бумеранг станет тебе другом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светлое будущее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91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Во всё лучшее. Все старания вознаграждаются. И что как бы сложно не было, надо уметь говорить о своих проблемах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Бога и в то, что всё, что случается всё к лучшему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желания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91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себя и свои возможности, как доказывают некоторые повороты из моей жизни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9.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то, что наша страна станет лучшей страной в мире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10.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науку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11.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любовь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12.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еду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13.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себя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14.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своих несуществующих друзей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Верю в  себя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16.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бумеранг и в себя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17.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Бога, зависящую от него мою судьбу и просто в случай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18.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Чудо, знания, самостоятельность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19.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Верю в то, что случайности не случайны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Я верю в Бога, в ангелов и Иисуса Христа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459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21.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Я верю в первую очередь в себя. Также я верю в удачу, чудо, счастье, счастливые случайности и знаки судьбы, ведь бывают моменты, которые объяснить нельзя и иногда приятно чувствовать, что чудо вдруг может исполниться. Также я верю в людей, в их доброту и честность, так как хорошего всегда больше, чем плохого 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  <a:tr h="168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22.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 дружную, любящую семью, верную дружбу, в материнскую любовь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1" marR="39241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10531" y="-236562"/>
            <a:ext cx="791364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 smtClean="0">
              <a:solidFill>
                <a:srgbClr val="003E8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Пример </a:t>
            </a:r>
            <a:r>
              <a:rPr lang="ru-RU" altLang="ru-RU" sz="1400" b="1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выполнения домашнего задания учениками 8в класса 2022-2023 учебный год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к сессии №3 «Мои цели», классный руководитель Устинова С.Э.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000" b="1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Методика  «Во что я верю</a:t>
            </a:r>
            <a:r>
              <a:rPr lang="ru-RU" altLang="ru-RU" sz="2000" b="1" dirty="0" smtClean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» </a:t>
            </a:r>
            <a:r>
              <a:rPr lang="ru-RU" altLang="ru-RU" sz="1400" b="1" dirty="0" err="1" smtClean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дз</a:t>
            </a:r>
            <a:r>
              <a:rPr lang="ru-RU" altLang="ru-RU" sz="1400" b="1" dirty="0" smtClean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 к сессии №3</a:t>
            </a:r>
            <a:endParaRPr lang="ru-RU" altLang="ru-RU" sz="1400" b="1" dirty="0">
              <a:solidFill>
                <a:srgbClr val="003E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28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23478"/>
            <a:ext cx="7128792" cy="828092"/>
          </a:xfrm>
        </p:spPr>
        <p:txBody>
          <a:bodyPr/>
          <a:lstStyle/>
          <a:p>
            <a:pPr algn="ctr"/>
            <a:r>
              <a:rPr lang="ru-RU" dirty="0" smtClean="0"/>
              <a:t>Создание рефлексивных жилеток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766859"/>
            <a:ext cx="2276762" cy="310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2212740"/>
            <a:ext cx="2719852" cy="274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43558"/>
            <a:ext cx="2968173" cy="411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2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Прекрасный результат!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" name="VID-20230311-WA000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1203598"/>
            <a:ext cx="6349797" cy="34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Рефлексивная сессия №4</a:t>
            </a:r>
            <a:br>
              <a:rPr lang="ru-RU" dirty="0" smtClean="0"/>
            </a:br>
            <a:r>
              <a:rPr lang="ru-RU" dirty="0" smtClean="0"/>
              <a:t>«Моё общение»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ru-RU" dirty="0" smtClean="0"/>
              <a:t>Методика «Фотография»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>
            <a:fillRect/>
          </a:stretch>
        </p:blipFill>
        <p:spPr bwMode="auto">
          <a:xfrm>
            <a:off x="1407488" y="51470"/>
            <a:ext cx="3164511" cy="505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2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684" y="159482"/>
            <a:ext cx="7128792" cy="828092"/>
          </a:xfrm>
        </p:spPr>
        <p:txBody>
          <a:bodyPr/>
          <a:lstStyle/>
          <a:p>
            <a:pPr algn="r"/>
            <a:r>
              <a:rPr lang="ru-RU" dirty="0" smtClean="0"/>
              <a:t>Альтернативная сессия №5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4" name="AutoShape 4" descr="20221210_0931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20221210_09312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55" y="1235431"/>
            <a:ext cx="3554837" cy="374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7474"/>
            <a:ext cx="3168352" cy="283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 r="5371" b="19370"/>
          <a:stretch/>
        </p:blipFill>
        <p:spPr bwMode="auto">
          <a:xfrm>
            <a:off x="2159732" y="2003609"/>
            <a:ext cx="3132348" cy="30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31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48D1FE5F-B4B9-4EBC-B92D-D8A9FC47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040" y="339501"/>
            <a:ext cx="3888431" cy="2124237"/>
          </a:xfrm>
        </p:spPr>
        <p:txBody>
          <a:bodyPr/>
          <a:lstStyle/>
          <a:p>
            <a:r>
              <a:rPr lang="ru-RU" dirty="0" smtClean="0"/>
              <a:t>Спасибо за внимание)</a:t>
            </a:r>
            <a:endParaRPr lang="ru-RU" dirty="0"/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xmlns="" id="{011A62BC-0746-4FFD-822C-99A8E76147E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932041" y="2679762"/>
            <a:ext cx="3892522" cy="2016223"/>
          </a:xfrm>
        </p:spPr>
        <p:txBody>
          <a:bodyPr/>
          <a:lstStyle/>
          <a:p>
            <a:r>
              <a:rPr lang="ru-RU" dirty="0" smtClean="0"/>
              <a:t>…а что будет дальше?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r="1870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Леонид Серебренников Валентина Толкунова Диалог у новогоднеи елки (256 kbps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6156" y="33046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«Каковы результаты рефлексивных сессий? </a:t>
            </a:r>
            <a:br>
              <a:rPr lang="ru-R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(глазами классного руководителя)»</a:t>
            </a: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ru-RU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4932041" y="2715766"/>
            <a:ext cx="3892522" cy="1980219"/>
          </a:xfrm>
        </p:spPr>
        <p:txBody>
          <a:bodyPr>
            <a:normAutofit/>
          </a:bodyPr>
          <a:lstStyle/>
          <a:p>
            <a:r>
              <a:rPr lang="ru-RU" dirty="0" smtClean="0"/>
              <a:t>Устинова Светлана </a:t>
            </a:r>
            <a:r>
              <a:rPr lang="ru-RU" dirty="0" err="1" smtClean="0"/>
              <a:t>Эриковна</a:t>
            </a:r>
            <a:endParaRPr lang="ru-RU" dirty="0" smtClean="0"/>
          </a:p>
          <a:p>
            <a:r>
              <a:rPr lang="ru-RU" sz="1000" i="1" dirty="0" smtClean="0"/>
              <a:t>Учитель географии ГБОУ школа №197</a:t>
            </a:r>
          </a:p>
          <a:p>
            <a:r>
              <a:rPr lang="ru-RU" sz="1000" i="1" dirty="0" smtClean="0"/>
              <a:t>Центрального района Санкт-Петербурга</a:t>
            </a:r>
            <a:endParaRPr lang="ru-RU" sz="1000" i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55392F-B4A1-464F-9E68-495EC6C8625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96" y="231489"/>
            <a:ext cx="3227104" cy="468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Вопрос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2260" y="3975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122" name="Picture 2" descr="C:\Users\Asus\Downloads\20220901_0932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39976" b="1146"/>
          <a:stretch/>
        </p:blipFill>
        <p:spPr bwMode="auto">
          <a:xfrm>
            <a:off x="1314919" y="807554"/>
            <a:ext cx="7829589" cy="349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3703" y="12972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КТО ОНИ?</a:t>
            </a:r>
            <a:endParaRPr lang="ru-RU" sz="2400" b="1" dirty="0">
              <a:solidFill>
                <a:srgbClr val="003E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8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537324"/>
            <a:ext cx="7524836" cy="455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3708" y="51470"/>
            <a:ext cx="6660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ЕСТЬ ВОЗМОЖНОСТЬ  РАЗОБРАТЬСЯ</a:t>
            </a:r>
            <a:endParaRPr lang="ru-RU" sz="2400" b="1" dirty="0">
              <a:solidFill>
                <a:srgbClr val="003E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76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t="7384" r="710" b="7156"/>
          <a:stretch/>
        </p:blipFill>
        <p:spPr bwMode="auto">
          <a:xfrm>
            <a:off x="1367644" y="51470"/>
            <a:ext cx="7744690" cy="50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2087724" y="2391730"/>
            <a:ext cx="864096" cy="396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-200558"/>
            <a:ext cx="3888431" cy="4320480"/>
          </a:xfrm>
        </p:spPr>
        <p:txBody>
          <a:bodyPr>
            <a:normAutofit/>
          </a:bodyPr>
          <a:lstStyle/>
          <a:p>
            <a:r>
              <a:rPr lang="ru-RU" b="1" dirty="0" smtClean="0"/>
              <a:t>И вот они уже</a:t>
            </a:r>
            <a:r>
              <a:rPr lang="ru-RU" dirty="0" smtClean="0"/>
              <a:t>: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i="1" dirty="0" smtClean="0"/>
              <a:t>Розы</a:t>
            </a:r>
            <a:br>
              <a:rPr lang="ru-RU" sz="1800" i="1" dirty="0" smtClean="0"/>
            </a:br>
            <a:r>
              <a:rPr lang="ru-RU" sz="1800" i="1" dirty="0" smtClean="0"/>
              <a:t>Кактусы</a:t>
            </a:r>
            <a:br>
              <a:rPr lang="ru-RU" sz="1800" i="1" dirty="0" smtClean="0"/>
            </a:br>
            <a:r>
              <a:rPr lang="ru-RU" sz="1800" i="1" dirty="0" smtClean="0"/>
              <a:t>Подорожники</a:t>
            </a:r>
            <a:br>
              <a:rPr lang="ru-RU" sz="1800" i="1" dirty="0" smtClean="0"/>
            </a:br>
            <a:r>
              <a:rPr lang="ru-RU" sz="1800" i="1" dirty="0" smtClean="0"/>
              <a:t>Ромашки</a:t>
            </a:r>
            <a:br>
              <a:rPr lang="ru-RU" sz="1800" i="1" dirty="0" smtClean="0"/>
            </a:br>
            <a:r>
              <a:rPr lang="ru-RU" sz="1800" i="1" dirty="0" smtClean="0"/>
              <a:t>Борщевики</a:t>
            </a:r>
            <a:br>
              <a:rPr lang="ru-RU" sz="1800" i="1" dirty="0" smtClean="0"/>
            </a:br>
            <a:r>
              <a:rPr lang="ru-RU" sz="1800" i="1" dirty="0" smtClean="0"/>
              <a:t>и узнают</a:t>
            </a:r>
            <a:br>
              <a:rPr lang="ru-RU" sz="1800" i="1" dirty="0" smtClean="0"/>
            </a:br>
            <a:r>
              <a:rPr lang="ru-RU" sz="1800" i="1" dirty="0" smtClean="0"/>
              <a:t>о трещинках</a:t>
            </a:r>
            <a:br>
              <a:rPr lang="ru-RU" sz="1800" i="1" dirty="0" smtClean="0"/>
            </a:br>
            <a:r>
              <a:rPr lang="ru-RU" sz="1800" i="1" dirty="0" smtClean="0"/>
              <a:t>друг друга</a:t>
            </a:r>
            <a:endParaRPr lang="ru-RU" sz="1800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051" name="Picture 3" descr="C:\Users\Asus\Downloads\Screenshot_20230325-144654_Video Player.jpg"/>
          <p:cNvPicPr>
            <a:picLocks noGrp="1" noChangeAspect="1" noChangeArrowheads="1"/>
          </p:cNvPicPr>
          <p:nvPr>
            <p:ph type="pic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16942" r="28506" b="43307"/>
          <a:stretch/>
        </p:blipFill>
        <p:spPr bwMode="auto">
          <a:xfrm>
            <a:off x="3236120" y="1835944"/>
            <a:ext cx="2693194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3" b="15363"/>
          <a:stretch>
            <a:fillRect/>
          </a:stretch>
        </p:blipFill>
        <p:spPr bwMode="auto">
          <a:xfrm>
            <a:off x="5508104" y="15466"/>
            <a:ext cx="2661726" cy="287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Asus\Downloads\Screenshot_20230325-144632_Video Play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9613" r="710" b="36368"/>
          <a:stretch/>
        </p:blipFill>
        <p:spPr bwMode="auto">
          <a:xfrm>
            <a:off x="6372200" y="1923678"/>
            <a:ext cx="2700795" cy="317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0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87474"/>
            <a:ext cx="74528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«Рефлексивный экран»</a:t>
            </a:r>
          </a:p>
          <a:p>
            <a:pPr algn="ctr"/>
            <a:r>
              <a:rPr lang="ru-RU" sz="1400" b="1" dirty="0"/>
              <a:t>Пример заполнения ученицей 8 класса Ольгой Б.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после </a:t>
            </a:r>
            <a:r>
              <a:rPr lang="ru-RU" sz="1400" b="1" dirty="0"/>
              <a:t>вступительной сессии</a:t>
            </a:r>
          </a:p>
          <a:p>
            <a:pPr algn="ctr"/>
            <a:r>
              <a:rPr lang="ru-RU" sz="1400" b="1" dirty="0"/>
              <a:t>(Притча про кувшин)</a:t>
            </a:r>
          </a:p>
          <a:p>
            <a:r>
              <a:rPr lang="ru-RU" sz="1200" dirty="0"/>
              <a:t> </a:t>
            </a:r>
          </a:p>
          <a:p>
            <a:r>
              <a:rPr lang="ru-RU" sz="1100" b="1" dirty="0"/>
              <a:t>Благодаря рефлексивной сессии я узнала </a:t>
            </a:r>
            <a:r>
              <a:rPr lang="ru-RU" sz="1100" i="1" dirty="0"/>
              <a:t>что мои недостатки – мои отличительные знаки, помогающие мне быть индивидом и запоминаться в сознании людей, с которыми я </a:t>
            </a:r>
            <a:r>
              <a:rPr lang="ru-RU" sz="1100" i="1" dirty="0" smtClean="0"/>
              <a:t>общаюсь</a:t>
            </a:r>
          </a:p>
          <a:p>
            <a:endParaRPr lang="ru-RU" sz="1100" dirty="0"/>
          </a:p>
          <a:p>
            <a:r>
              <a:rPr lang="ru-RU" sz="1100" b="1" dirty="0"/>
              <a:t>Мне было интересно </a:t>
            </a:r>
            <a:r>
              <a:rPr lang="ru-RU" sz="1100" i="1" dirty="0"/>
              <a:t>оригинальность истории; наличие двух противоположных действующих лиц со своими минусами и плюсами; понимающая хозяйка и то, как нам преподносили информацию </a:t>
            </a:r>
            <a:r>
              <a:rPr lang="ru-RU" sz="1100" i="1" dirty="0" smtClean="0"/>
              <a:t>кувшинов</a:t>
            </a:r>
          </a:p>
          <a:p>
            <a:endParaRPr lang="ru-RU" sz="1100" dirty="0"/>
          </a:p>
          <a:p>
            <a:r>
              <a:rPr lang="ru-RU" sz="1100" b="1" dirty="0"/>
              <a:t>Я почувствовала, что </a:t>
            </a:r>
            <a:r>
              <a:rPr lang="ru-RU" sz="1100" i="1" dirty="0"/>
              <a:t>в глазах окружающих, даже </a:t>
            </a:r>
            <a:r>
              <a:rPr lang="ru-RU" sz="1100" i="1" dirty="0" smtClean="0"/>
              <a:t>«</a:t>
            </a:r>
            <a:r>
              <a:rPr lang="ru-RU" sz="1100" i="1" dirty="0" err="1" smtClean="0"/>
              <a:t>косяча</a:t>
            </a:r>
            <a:r>
              <a:rPr lang="ru-RU" sz="1100" i="1" dirty="0" smtClean="0"/>
              <a:t>», </a:t>
            </a:r>
            <a:r>
              <a:rPr lang="ru-RU" sz="1100" i="1" dirty="0"/>
              <a:t>я выгляжу мило и вовсе не отвратительно и как-то </a:t>
            </a:r>
            <a:r>
              <a:rPr lang="ru-RU" sz="1100" i="1" dirty="0" smtClean="0"/>
              <a:t>глупо</a:t>
            </a:r>
          </a:p>
          <a:p>
            <a:endParaRPr lang="ru-RU" sz="1100" dirty="0"/>
          </a:p>
          <a:p>
            <a:r>
              <a:rPr lang="ru-RU" sz="1100" b="1" dirty="0"/>
              <a:t>Меня </a:t>
            </a:r>
            <a:r>
              <a:rPr lang="ru-RU" sz="1100" b="1" dirty="0" err="1"/>
              <a:t>удивилА</a:t>
            </a:r>
            <a:r>
              <a:rPr lang="ru-RU" sz="1100" dirty="0"/>
              <a:t> </a:t>
            </a:r>
            <a:r>
              <a:rPr lang="ru-RU" sz="1100" i="1" dirty="0"/>
              <a:t>доброта и понимание женщины, несущей е самые кувшины. Многие бы уже давно приобрели себе новый сосуд для воды, но в её голове даже не проскользнула подобная мысль. Это </a:t>
            </a:r>
            <a:r>
              <a:rPr lang="ru-RU" sz="1100" i="1" dirty="0" smtClean="0"/>
              <a:t>круто</a:t>
            </a:r>
          </a:p>
          <a:p>
            <a:endParaRPr lang="ru-RU" sz="1100" dirty="0"/>
          </a:p>
          <a:p>
            <a:r>
              <a:rPr lang="ru-RU" sz="1100" b="1" dirty="0"/>
              <a:t>Мне захотелось</a:t>
            </a:r>
            <a:r>
              <a:rPr lang="ru-RU" sz="1100" dirty="0"/>
              <a:t> </a:t>
            </a:r>
            <a:r>
              <a:rPr lang="ru-RU" sz="1100" i="1" dirty="0"/>
              <a:t>пожать хозяйке кувшинов руку и поблагодарить второй сосуд, чтобы он точно знал, что приносит двойную пользу, а после пойти и порадовать себя чем-то </a:t>
            </a:r>
            <a:r>
              <a:rPr lang="ru-RU" sz="1100" i="1" dirty="0" smtClean="0"/>
              <a:t>вкусным</a:t>
            </a:r>
          </a:p>
          <a:p>
            <a:endParaRPr lang="ru-RU" sz="1100" dirty="0"/>
          </a:p>
          <a:p>
            <a:r>
              <a:rPr lang="ru-RU" sz="1100" b="1" dirty="0"/>
              <a:t>Наиболее важным для меня я считаю</a:t>
            </a:r>
            <a:r>
              <a:rPr lang="ru-RU" sz="1100" dirty="0"/>
              <a:t> </a:t>
            </a:r>
            <a:r>
              <a:rPr lang="ru-RU" sz="1100" b="1" i="1" dirty="0">
                <a:solidFill>
                  <a:srgbClr val="FF0000"/>
                </a:solidFill>
              </a:rPr>
              <a:t>рядом с каждым из нас должен быть такой же человек, как та женщина из притчи. Понимание и поддержка необходимы всем, несмотря на объем и тяжесть </a:t>
            </a:r>
            <a:r>
              <a:rPr lang="ru-RU" sz="1100" b="1" i="1" dirty="0" smtClean="0">
                <a:solidFill>
                  <a:srgbClr val="FF0000"/>
                </a:solidFill>
              </a:rPr>
              <a:t>недостатков</a:t>
            </a:r>
          </a:p>
          <a:p>
            <a:endParaRPr lang="ru-RU" sz="1100" dirty="0"/>
          </a:p>
          <a:p>
            <a:r>
              <a:rPr lang="ru-RU" sz="1100" b="1" dirty="0"/>
              <a:t>Зачем нам была нужна рефлексивная сессия?</a:t>
            </a:r>
            <a:r>
              <a:rPr lang="ru-RU" sz="1100" dirty="0"/>
              <a:t> </a:t>
            </a:r>
            <a:r>
              <a:rPr lang="ru-RU" sz="1100" i="1" dirty="0"/>
              <a:t>Она была обязательна, однако её положительное влияние почувствовали многие. Рефлексивная сессия помогла нам узнать друг друга получше, подумать над тем, кем на самом деле мы хотим быть, чем заниматься в жизни</a:t>
            </a:r>
            <a:endParaRPr lang="ru-RU" sz="11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r="14765"/>
          <a:stretch/>
        </p:blipFill>
        <p:spPr bwMode="auto">
          <a:xfrm>
            <a:off x="8151172" y="76153"/>
            <a:ext cx="921328" cy="142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4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2319722"/>
            <a:ext cx="4672518" cy="262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159482"/>
            <a:ext cx="4145468" cy="233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978282"/>
            <a:ext cx="2628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ХОЧУ НАПОМНИТЬ</a:t>
            </a:r>
            <a:endParaRPr lang="ru-RU" sz="2400" b="1" dirty="0">
              <a:solidFill>
                <a:srgbClr val="003E8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3363838"/>
            <a:ext cx="24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ИЗ ВЫСТУПЛЕНИЯ </a:t>
            </a:r>
          </a:p>
          <a:p>
            <a:pPr algn="ctr">
              <a:spcBef>
                <a:spcPct val="0"/>
              </a:spcBef>
            </a:pPr>
            <a:r>
              <a:rPr lang="ru-RU" sz="1600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НА </a:t>
            </a:r>
            <a:r>
              <a:rPr lang="en-US" sz="1600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XII</a:t>
            </a:r>
            <a:r>
              <a:rPr lang="ru-RU" sz="1600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 ФОРУМЕ</a:t>
            </a:r>
            <a:endParaRPr lang="ru-RU" sz="1600" dirty="0">
              <a:solidFill>
                <a:srgbClr val="003E8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84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1B83-8D4A-48A8-8415-B92BF05CF72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9482"/>
            <a:ext cx="5724636" cy="480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375506"/>
            <a:ext cx="2520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З</a:t>
            </a:r>
          </a:p>
          <a:p>
            <a:r>
              <a:rPr lang="ru-RU" b="1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АХОТЕЛИ</a:t>
            </a:r>
          </a:p>
          <a:p>
            <a:endParaRPr lang="ru-RU" b="1" dirty="0">
              <a:solidFill>
                <a:srgbClr val="003E81"/>
              </a:solidFill>
              <a:latin typeface="+mj-lt"/>
              <a:ea typeface="+mj-ea"/>
              <a:cs typeface="+mj-cs"/>
            </a:endParaRPr>
          </a:p>
          <a:p>
            <a:r>
              <a:rPr lang="ru-RU" b="1" dirty="0">
                <a:solidFill>
                  <a:srgbClr val="003E81"/>
                </a:solidFill>
                <a:latin typeface="+mj-lt"/>
                <a:ea typeface="+mj-ea"/>
                <a:cs typeface="+mj-cs"/>
              </a:rPr>
              <a:t>УЗНАТЬ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МОФ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2.xml><?xml version="1.0" encoding="utf-8"?>
<Control xmlns="http://schemas.microsoft.com/VisualStudio/2011/storyboarding/control">
  <Id Name="c3dd6c66-2e05-4d33-9e0f-664cba477aa4" Revision="1" Stencil="System.MyShapes" StencilVersion="1.0"/>
</Control>
</file>

<file path=customXml/itemProps1.xml><?xml version="1.0" encoding="utf-8"?>
<ds:datastoreItem xmlns:ds="http://schemas.openxmlformats.org/officeDocument/2006/customXml" ds:itemID="{5F449AF6-F624-45D8-A2A5-00D02B541F7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5AF39C9F-930B-4A50-9738-9CC92B4C5057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12940</TotalTime>
  <Words>440</Words>
  <Application>Microsoft Office PowerPoint</Application>
  <PresentationFormat>Экран (16:9)</PresentationFormat>
  <Paragraphs>108</Paragraphs>
  <Slides>15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«Каковы результаты рефлексивных сессий?  (глазами классного руководителя)» </vt:lpstr>
      <vt:lpstr>Презентация PowerPoint</vt:lpstr>
      <vt:lpstr>Презентация PowerPoint</vt:lpstr>
      <vt:lpstr>Презентация PowerPoint</vt:lpstr>
      <vt:lpstr>И вот они уже:   Розы Кактусы Подорожники Ромашки Борщевики и узнают о трещинках друг друга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рефлексивных жилеток</vt:lpstr>
      <vt:lpstr>Прекрасный результат!</vt:lpstr>
      <vt:lpstr>Рефлексивная сессия №4 «Моё общение» </vt:lpstr>
      <vt:lpstr>Альтернативная сессия №5</vt:lpstr>
      <vt:lpstr>Спасибо за внимание)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Николаева Елена Борисовна</dc:creator>
  <cp:lastModifiedBy>Asus</cp:lastModifiedBy>
  <cp:revision>352</cp:revision>
  <cp:lastPrinted>2017-03-30T08:39:18Z</cp:lastPrinted>
  <dcterms:created xsi:type="dcterms:W3CDTF">2017-03-23T13:26:11Z</dcterms:created>
  <dcterms:modified xsi:type="dcterms:W3CDTF">2023-03-25T16:12:26Z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