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312" r:id="rId4"/>
    <p:sldId id="320" r:id="rId5"/>
    <p:sldId id="328" r:id="rId6"/>
    <p:sldId id="334" r:id="rId7"/>
    <p:sldId id="333" r:id="rId8"/>
    <p:sldId id="332" r:id="rId9"/>
    <p:sldId id="331" r:id="rId10"/>
    <p:sldId id="330" r:id="rId11"/>
    <p:sldId id="329" r:id="rId12"/>
    <p:sldId id="335" r:id="rId13"/>
    <p:sldId id="337" r:id="rId14"/>
    <p:sldId id="338" r:id="rId15"/>
    <p:sldId id="339" r:id="rId16"/>
    <p:sldId id="340" r:id="rId17"/>
    <p:sldId id="341" r:id="rId18"/>
    <p:sldId id="336" r:id="rId19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73F2"/>
    <a:srgbClr val="00B09B"/>
    <a:srgbClr val="01BFF1"/>
    <a:srgbClr val="00A1DD"/>
    <a:srgbClr val="00C1F4"/>
    <a:srgbClr val="FCAE17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11" d="100"/>
          <a:sy n="111" d="100"/>
        </p:scale>
        <p:origin x="120" y="378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107504" y="1851670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Каковы результаты «рефлексивных сессий»?</a:t>
            </a:r>
            <a:br>
              <a:rPr lang="ru-RU" sz="2800" b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(глазами учеников)</a:t>
            </a:r>
            <a:endParaRPr lang="ru-RU" sz="2800" dirty="0">
              <a:solidFill>
                <a:schemeClr val="bg1"/>
              </a:solidFill>
              <a:latin typeface="Century Schoolbook" panose="02040604050505020304" pitchFamily="18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46519-569D-44C7-A81F-30E78328E62F}"/>
              </a:ext>
            </a:extLst>
          </p:cNvPr>
          <p:cNvSpPr txBox="1"/>
          <p:nvPr/>
        </p:nvSpPr>
        <p:spPr>
          <a:xfrm>
            <a:off x="1709682" y="3416228"/>
            <a:ext cx="5724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Комарова Ф.В., ученица 10 «В» класса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ГБОУ школы №197</a:t>
            </a:r>
          </a:p>
          <a:p>
            <a:pPr algn="ctr"/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Что запомнилось из рефлексивных сессий?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185235"/>
            <a:ext cx="4752528" cy="365476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9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Таня Ч., 10 </a:t>
            </a:r>
            <a:r>
              <a:rPr lang="ru-RU" sz="19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9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</a:t>
            </a:r>
            <a:r>
              <a:rPr lang="ru-RU" sz="19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«Мне было интересно рассуждать о ценностях собственных и наклеивать их на цветную банку. Еще мне запомнилось, что на одной из РС мы говорили, кем хотим стать в будущем, в каких предметах мы отстаём и т.д., было интересно подумать над этим и послушать других. На одной из РС я рассказывала, на какие сферы деятельности наша группа тратит определённое количество времени, чувствовала себя нормально»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54ED21-1688-4A04-A885-86945CAF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9579">
            <a:off x="6611095" y="1934107"/>
            <a:ext cx="2259440" cy="156332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13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Как класс относится к рефлексивным сессиям? 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0012" y="1175079"/>
            <a:ext cx="4140460" cy="358542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Лейла К., 10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«Значимым было то, что нашим мнением действительно интересовались, нас хотели выслушать. У меня сразу же получилось выражать свои мысли. Сессии важны для меня и для одноклассников. Так мы слушаем друг друга и лучше друг друга понимаем, работаем в команде»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A92C58-7A0B-4D79-A8F2-4406BAAA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350" y="1115779"/>
            <a:ext cx="3104662" cy="2093429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17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 относится к рефлексивным сессиям?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0012" y="1175079"/>
            <a:ext cx="4140460" cy="358542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Милена Р., 10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«РС важна для нашего класса: проводя такие занятия, мы узнаем друг друга лучше и находим новые знакомства. РС научили меня обдумывать все, четко высказывать мысли, позволили мне вырасти как личности»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962365-83E9-41C1-95AD-963C609F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383618"/>
            <a:ext cx="2232248" cy="2019276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749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рефлексивные сессии повлияли на нас?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175079"/>
            <a:ext cx="7128792" cy="384494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Люба К., 7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26F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solidFill>
                  <a:srgbClr val="F26F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Я люблю рефлексивные сессии, потому что мне нравится слушать мнения и мысли своих одноклассников, и сама я с радостью делюсь с ними своими переживаниями. Мне это очень нравится. Я получаю удовольствие от этого»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Ксения Б., 10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Сессии дали мне опыт высказываться перед другими людьми, я считаю, что это было самой полезной и самой сложной их частью для меня, но чем больше сессий проводилось, тем проще мне становилось. Я не ожидала хорошего ко мне отношения одного человека из моей команды во время того самого задания с дебатами, ему было так же интересно, как и мне, поэтому мы нашли общий язык»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Удивительная фраза…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175079"/>
            <a:ext cx="7236804" cy="384494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Я помню момент, который меня немного огорчил в процессе рефлексивной сессии. Требовалось написать три момента из своей жизни. Три важных момента в своей жизни. К моему удивлению, я не смог ничего важного вспомнить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1800" b="1" i="1" dirty="0">
              <a:solidFill>
                <a:srgbClr val="0073F2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9343E0-356A-462B-8916-7A11F17DE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60" y="2584000"/>
            <a:ext cx="3291858" cy="185167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495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Последние строчки эссе…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67644" y="1175079"/>
            <a:ext cx="7704856" cy="38449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«Под конец стоит сказать, что рефлексивные сессии – это отличная задумка. Хотелось бы, чтобы данные сессии были во всех школах. Они помогают школьникам найти себя и вместе бороться с </a:t>
            </a:r>
            <a:r>
              <a:rPr lang="ru-RU" sz="1900" i="1" dirty="0" err="1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буллингом</a:t>
            </a:r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  <a:endParaRPr lang="ru-RU" sz="1900" dirty="0">
              <a:solidFill>
                <a:srgbClr val="0073F2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900" i="1" dirty="0">
                <a:solidFill>
                  <a:srgbClr val="F26F2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«На сессиях я всегда могу выговориться и высказать все, что думаю. Я считаю, что сессии полезны, так как помогают разобраться в своих чувствах и понять других людей» </a:t>
            </a:r>
            <a:endParaRPr lang="ru-RU" sz="1900" dirty="0">
              <a:solidFill>
                <a:srgbClr val="F26F2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«Благодаря рефлексивным сессиям я начала думать о будущем, копаться в себе и выбирать»</a:t>
            </a:r>
            <a:endParaRPr lang="ru-RU" sz="1900" i="1" dirty="0">
              <a:solidFill>
                <a:srgbClr val="0073F2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900" i="1" dirty="0">
                <a:solidFill>
                  <a:srgbClr val="F26F2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«Мне очень нравятся рефлексивные сессии, и я всем советую получить такой опыт»</a:t>
            </a:r>
            <a:endParaRPr lang="ru-RU" sz="1900" dirty="0">
              <a:solidFill>
                <a:srgbClr val="F26F2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«Рефлексивные сессии запомнились мне как особые события в моей жизни»</a:t>
            </a:r>
          </a:p>
          <a:p>
            <a:pPr algn="just"/>
            <a:r>
              <a:rPr lang="ru-RU" sz="1900" i="1" dirty="0">
                <a:solidFill>
                  <a:srgbClr val="F26F2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«Благодаря рефлексивным сессиям я научилась разбираться в себе и чувствовать себя уверенней»</a:t>
            </a:r>
            <a:endParaRPr lang="ru-RU" sz="1900" dirty="0">
              <a:solidFill>
                <a:srgbClr val="F26F2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539552" y="1851670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chemeClr val="bg1"/>
              </a:solidFill>
              <a:latin typeface="Century Schoolbook" panose="02040604050505020304" pitchFamily="18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Рефлексия по результатам работы на рефлексивных сессиях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83668" y="1203598"/>
            <a:ext cx="3528392" cy="3816424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Фаина К., 10кл.: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«Я принимала участие в рефлексивных сессиях три года и хочу поделиться своим рефлексивным эссе, в котором я проанализировала полученный мною опыт, а затем поделиться с Вами тем, что меня удивило, порадовало, затронуло в рефлексивных эссе моих одноклассников и учеников 7 класса»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2A0FD4-42AA-4FA3-B040-614E75B7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r="22030"/>
          <a:stretch/>
        </p:blipFill>
        <p:spPr>
          <a:xfrm>
            <a:off x="5256076" y="1495844"/>
            <a:ext cx="3636404" cy="265663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Какой была первая рефлексивная сессия?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04048" y="1311610"/>
            <a:ext cx="3888432" cy="36364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</a:rPr>
              <a:t>Настя Л., 7 </a:t>
            </a:r>
            <a:r>
              <a:rPr lang="ru-RU" sz="1800" b="1" dirty="0" err="1">
                <a:latin typeface="Century Gothic" panose="020B0502020202020204" pitchFamily="34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</a:rPr>
              <a:t>.: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</a:rPr>
              <a:t>«Во время первой рефлексивной сессии я подумала о том, что мне на этих занятиях будет очень скучно, но потом мне понравилось, поскольку это как бы урок, но на нём можно поговорить с другими про важные темы и обсудить то, что мы бы не затрагиваем в обычном разговоре»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28C1-BD14-447A-B8D9-7DB37751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1311610"/>
            <a:ext cx="2716539" cy="2070063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358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latin typeface="Century Schoolbook" panose="02040604050505020304" pitchFamily="18" charset="0"/>
              </a:rPr>
              <a:t>Какой была первая рефлексивная сессия?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04048" y="1311610"/>
            <a:ext cx="3888432" cy="363640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Соня К., 10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«Первая рефлексивная сессия для меня было чудом. Я чувствовала себя неуверенно и некомфортно, так как моя личность очень замкнута была на тот момент. Мне очень понравилось: аппликация, рисование, голосование, общение. Все это вызвало у меня бурю эмоций»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198E76-F5F1-452F-A97A-E10FE55E4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 t="-1949" r="9118" b="22623"/>
          <a:stretch/>
        </p:blipFill>
        <p:spPr>
          <a:xfrm>
            <a:off x="1583668" y="1327308"/>
            <a:ext cx="3301130" cy="203834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626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Какой была первая рефлексивная сессия?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9006" y="1148467"/>
            <a:ext cx="5391246" cy="38715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900" b="1" dirty="0">
                <a:latin typeface="Century Gothic" panose="020B0502020202020204" pitchFamily="34" charset="0"/>
              </a:rPr>
              <a:t>Никита А., 7 </a:t>
            </a:r>
            <a:r>
              <a:rPr lang="ru-RU" sz="1900" b="1" dirty="0" err="1">
                <a:latin typeface="Century Gothic" panose="020B0502020202020204" pitchFamily="34" charset="0"/>
              </a:rPr>
              <a:t>кл</a:t>
            </a:r>
            <a:r>
              <a:rPr lang="ru-RU" sz="1900" b="1" dirty="0">
                <a:latin typeface="Century Gothic" panose="020B0502020202020204" pitchFamily="34" charset="0"/>
              </a:rPr>
              <a:t>.: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900" i="1" dirty="0">
                <a:solidFill>
                  <a:srgbClr val="0073F2"/>
                </a:solidFill>
                <a:latin typeface="Century Gothic" panose="020B0502020202020204" pitchFamily="34" charset="0"/>
              </a:rPr>
              <a:t>«Первая рефлексивная сессия у меня была в сентябре 6 класса. Я был удивлён, что есть вообще такие занятия, на которые выделяют несколько уроков. Я тогда обрадовался, это же классно, когда можно  высказать то, о чём я молчу. Но иногда первые сессии мне казались сложными и расстраивали меня, некоторые мои одноклассники пытались узнать меня лучше, но сам я о себе мало чего знаю. Сессии заставляли меня думать о себе. Постепенно я начал активно работать на сессиях, мне уже было очень интересно, потому что ты становишься человеком, который помогает сам себе»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1F515D-EAD8-6C03-55AF-2C3BB1A4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33" y="1491630"/>
            <a:ext cx="2150496" cy="2108494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38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Какой опыт мы получили, работая на сессиях?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85928" y="1185596"/>
            <a:ext cx="4250568" cy="372641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Люба К., 7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«Когда у нас в классе только начали проводить рефлексивные сессии, я мало что понимала в рефлексии. Но благодаря своему классному руководителю, который проводит занятия,  я стала понимать в этом намного больше и пытаться рефлексировать самостоятельно. Благодаря этому мне стало намного легче принимать важные решения и общаться с людьми»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170BB6-5CA0-4517-8A35-6011B8AE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86" y="1182907"/>
            <a:ext cx="3302842" cy="35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Какой опыт мы получили, работая на сессиях?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83668" y="1131590"/>
            <a:ext cx="4644516" cy="352839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Ева П.,7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«Но в середине 6 класса я начала размышлять и действительно задумываться над темами сессий. Например, была сессия, на которой мы выбирали варианты развития сложных ситуаций. На той сессии я задумалась, что чувствуют люди, когда их </a:t>
            </a:r>
            <a:r>
              <a:rPr lang="ru-RU" sz="1800" i="1" dirty="0" err="1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буллят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И с тех пор больше никого не дразню. Эти сессии помогли мне распознать чувства других и начать задумываться о своих поступках»</a:t>
            </a:r>
            <a:endParaRPr lang="ru-RU" sz="1800" dirty="0">
              <a:solidFill>
                <a:srgbClr val="0073F2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D62B01-F0E8-26B0-CF5F-B95584672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1" b="23376"/>
          <a:stretch/>
        </p:blipFill>
        <p:spPr>
          <a:xfrm rot="19096386">
            <a:off x="6526631" y="894517"/>
            <a:ext cx="2101043" cy="213032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47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В чем важность рефлексивных сессий?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11960" y="1275606"/>
            <a:ext cx="4788532" cy="374441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Оля Т., 7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dirty="0">
                <a:solidFill>
                  <a:srgbClr val="F26F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F26F2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Практически на всех рефлексивных сессиях я высказывала своё мнение, поэтому я больше  не боюсь высказывать своё мнение в обществе, хотя раньше делала это с трудом»</a:t>
            </a:r>
            <a:endParaRPr lang="ru-RU" sz="1800" dirty="0">
              <a:solidFill>
                <a:srgbClr val="F26F2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Ксения Б., 10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spcBef>
                <a:spcPts val="0"/>
              </a:spcBef>
            </a:pP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«Сессии дали мне опыт высказываться перед другими людьми, я считаю, что это было самой полезной и самой сложной их частью для меня, но чем больше сессий проводилось, тем проще мне становилось»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226B38-9C6F-44A3-AE6D-9E002A58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61" y="1285674"/>
            <a:ext cx="2666419" cy="205222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174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Что запомнилось из рефлексивных сессий?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7944" y="1185235"/>
            <a:ext cx="4896544" cy="395826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Даша К., 7 </a:t>
            </a:r>
            <a:r>
              <a:rPr lang="ru-RU" sz="18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кл</a:t>
            </a:r>
            <a:r>
              <a:rPr 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6 классе мы стали старше и начали больше рассуждать, дискутировать и спорить. Мне запомнилась рефлексивная сессия, на которой у меня с моим одноклассником возник спор. Нам была дана ситуация с </a:t>
            </a:r>
            <a:r>
              <a:rPr lang="ru-RU" sz="1800" i="1" dirty="0" err="1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буллингом</a:t>
            </a:r>
            <a:r>
              <a:rPr lang="ru-RU" sz="1800" i="1" dirty="0">
                <a:solidFill>
                  <a:srgbClr val="0073F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 школе. Выйдя на сцену, я очень переживала, но высказала свое мнение о том, что я бы попыталась прекратить травлю, даже если бы давление на этого человека оказывал влияющий человек класса»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DEC5B3-0DCB-403E-8100-AABBA8BD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87674"/>
            <a:ext cx="2664296" cy="1742039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41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12761</TotalTime>
  <Words>1169</Words>
  <Application>Microsoft Office PowerPoint</Application>
  <PresentationFormat>Экран (16:9)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Century Schoolbook</vt:lpstr>
      <vt:lpstr>Open Sans</vt:lpstr>
      <vt:lpstr>Open Sans Semibold</vt:lpstr>
      <vt:lpstr>Times New Roman</vt:lpstr>
      <vt:lpstr>Тема Office</vt:lpstr>
      <vt:lpstr>Презентация PowerPoint</vt:lpstr>
      <vt:lpstr>Рефлексия по результатам работы на рефлексивных сессиях</vt:lpstr>
      <vt:lpstr>Какой была первая рефлексивная сессия?</vt:lpstr>
      <vt:lpstr>Какой была первая рефлексивная сессия?</vt:lpstr>
      <vt:lpstr>Какой была первая рефлексивная сессия?</vt:lpstr>
      <vt:lpstr>Какой опыт мы получили, работая на сессиях?</vt:lpstr>
      <vt:lpstr>Какой опыт мы получили, работая на сессиях?</vt:lpstr>
      <vt:lpstr>В чем важность рефлексивных сессий?</vt:lpstr>
      <vt:lpstr>Что запомнилось из рефлексивных сессий?</vt:lpstr>
      <vt:lpstr>Что запомнилось из рефлексивных сессий?</vt:lpstr>
      <vt:lpstr>Как класс относится к рефлексивным сессиям? </vt:lpstr>
      <vt:lpstr>Как класс относится к рефлексивным сессиям? </vt:lpstr>
      <vt:lpstr>Как рефлексивные сессии повлияли на нас?</vt:lpstr>
      <vt:lpstr>Удивительная фраза…</vt:lpstr>
      <vt:lpstr>Последние строчки эссе…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Юлия Дмитриева</cp:lastModifiedBy>
  <cp:revision>332</cp:revision>
  <cp:lastPrinted>2017-03-30T08:39:18Z</cp:lastPrinted>
  <dcterms:created xsi:type="dcterms:W3CDTF">2017-03-23T13:26:11Z</dcterms:created>
  <dcterms:modified xsi:type="dcterms:W3CDTF">2023-03-23T18:56:31Z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