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0"/>
  </p:notesMasterIdLst>
  <p:handoutMasterIdLst>
    <p:handoutMasterId r:id="rId21"/>
  </p:handoutMasterIdLst>
  <p:sldIdLst>
    <p:sldId id="312" r:id="rId4"/>
    <p:sldId id="314" r:id="rId5"/>
    <p:sldId id="351" r:id="rId6"/>
    <p:sldId id="315" r:id="rId7"/>
    <p:sldId id="358" r:id="rId8"/>
    <p:sldId id="346" r:id="rId9"/>
    <p:sldId id="359" r:id="rId10"/>
    <p:sldId id="348" r:id="rId11"/>
    <p:sldId id="349" r:id="rId12"/>
    <p:sldId id="350" r:id="rId13"/>
    <p:sldId id="352" r:id="rId14"/>
    <p:sldId id="353" r:id="rId15"/>
    <p:sldId id="354" r:id="rId16"/>
    <p:sldId id="355" r:id="rId17"/>
    <p:sldId id="356" r:id="rId18"/>
    <p:sldId id="357" r:id="rId19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E17"/>
    <a:srgbClr val="00A1DD"/>
    <a:srgbClr val="0073F2"/>
    <a:srgbClr val="F26F21"/>
    <a:srgbClr val="00B09B"/>
    <a:srgbClr val="01BFF1"/>
    <a:srgbClr val="00C1F4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610" y="6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3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02394-0B0A-4EDE-B9F5-8E02A1CBA1C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5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" y="2004"/>
            <a:ext cx="9142497" cy="51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Всероссийский форум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«Рефлексивная школа для ученика и учителя»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Мастер-класс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Новикова Мария Эдуардовна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2 этап по Колбу.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Презентация коллажей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8" name="Picture 2" descr="https://sun9-53.userapi.com/impg/1A2NHuDuC13DrN0zlKu81-etwuVDltY2bE04wQ/11yyaY3IqD0.jpg?size=960x1280&amp;quality=95&amp;sign=c720fb69a7b07db86d174a7e506ab630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7" t="4767" b="6578"/>
          <a:stretch/>
        </p:blipFill>
        <p:spPr bwMode="auto">
          <a:xfrm>
            <a:off x="2437656" y="1223436"/>
            <a:ext cx="2484276" cy="36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68.userapi.com/impg/bxj2ceQbVBEFYRtyi2O50Ac4DCoHx1Pm4cPwHA/XX_Vs2n_i2I.jpg?size=960x1280&amp;quality=95&amp;sign=914ac764a18d4605419e76fdfbcae854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9" r="5044" b="439"/>
          <a:stretch/>
        </p:blipFill>
        <p:spPr bwMode="auto">
          <a:xfrm>
            <a:off x="5400092" y="1207270"/>
            <a:ext cx="2636747" cy="370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12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3 этап по Колбу.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Теория «В чем разница между мечтой и целью?»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16CE7D-2258-42A3-9273-A6D2E4E03813}"/>
              </a:ext>
            </a:extLst>
          </p:cNvPr>
          <p:cNvSpPr/>
          <p:nvPr/>
        </p:nvSpPr>
        <p:spPr>
          <a:xfrm>
            <a:off x="1403648" y="3018894"/>
            <a:ext cx="77048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Мечта </a:t>
            </a:r>
            <a:r>
              <a:rPr lang="ru-RU" sz="2000" dirty="0">
                <a:latin typeface="Century Gothic" panose="020B0502020202020204" pitchFamily="34" charset="0"/>
              </a:rPr>
              <a:t>– это «прыгнуть выше головы», это желание чего-то, что невозможно получить </a:t>
            </a:r>
            <a:r>
              <a:rPr lang="ru-RU" sz="2000" dirty="0" smtClean="0">
                <a:latin typeface="Century Gothic" panose="020B0502020202020204" pitchFamily="34" charset="0"/>
              </a:rPr>
              <a:t>сейчас.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entury Gothic" panose="020B0502020202020204" pitchFamily="34" charset="0"/>
              </a:rPr>
              <a:t>Мечтания </a:t>
            </a:r>
            <a:r>
              <a:rPr lang="ru-RU" sz="2000" dirty="0">
                <a:latin typeface="Century Gothic" panose="020B0502020202020204" pitchFamily="34" charset="0"/>
              </a:rPr>
              <a:t>в</a:t>
            </a:r>
            <a:r>
              <a:rPr lang="ru-RU" sz="2000" dirty="0" smtClean="0">
                <a:latin typeface="Century Gothic" panose="020B0502020202020204" pitchFamily="34" charset="0"/>
              </a:rPr>
              <a:t>селяют уверенность и придают </a:t>
            </a:r>
            <a:r>
              <a:rPr lang="ru-RU" sz="2000" dirty="0">
                <a:latin typeface="Century Gothic" panose="020B0502020202020204" pitchFamily="34" charset="0"/>
              </a:rPr>
              <a:t>глубокий смысл нашей повседневной жизни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 может стать целью.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Развит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409" y="1131590"/>
            <a:ext cx="3914872" cy="195323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1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4 этап по Колбу. Методика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«Коллаж мечтаний»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4A0221F8-5CC1-4526-8894-C3FD91309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853882"/>
              </p:ext>
            </p:extLst>
          </p:nvPr>
        </p:nvGraphicFramePr>
        <p:xfrm>
          <a:off x="1520661" y="2349351"/>
          <a:ext cx="7344816" cy="2562659"/>
        </p:xfrm>
        <a:graphic>
          <a:graphicData uri="http://schemas.openxmlformats.org/drawingml/2006/table">
            <a:tbl>
              <a:tblPr firstRow="1" firstCol="1" bandRow="1"/>
              <a:tblGrid>
                <a:gridCol w="3502020">
                  <a:extLst>
                    <a:ext uri="{9D8B030D-6E8A-4147-A177-3AD203B41FA5}">
                      <a16:colId xmlns:a16="http://schemas.microsoft.com/office/drawing/2014/main" val="2840126833"/>
                    </a:ext>
                  </a:extLst>
                </a:gridCol>
                <a:gridCol w="3842796">
                  <a:extLst>
                    <a:ext uri="{9D8B030D-6E8A-4147-A177-3AD203B41FA5}">
                      <a16:colId xmlns:a16="http://schemas.microsoft.com/office/drawing/2014/main" val="2461803793"/>
                    </a:ext>
                  </a:extLst>
                </a:gridCol>
              </a:tblGrid>
              <a:tr h="451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Приближает к мечте</a:t>
                      </a:r>
                      <a:endParaRPr lang="ru-RU" sz="20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Отдаляет от мечты</a:t>
                      </a:r>
                      <a:endParaRPr lang="ru-RU" sz="20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66621"/>
                  </a:ext>
                </a:extLst>
              </a:tr>
              <a:tr h="21114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Работа над собой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Мотивация и</a:t>
                      </a:r>
                      <a:r>
                        <a:rPr lang="ru-RU" sz="200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желание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Круг общения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00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Наличие целей</a:t>
                      </a:r>
                      <a:endParaRPr lang="ru-RU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Возраст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Лень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Отсутствие опыта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2000" b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4.Большое количество других</a:t>
                      </a:r>
                      <a:r>
                        <a:rPr lang="ru-RU" sz="2000" b="1" baseline="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дел</a:t>
                      </a:r>
                      <a:endParaRPr lang="ru-RU" sz="20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41" marR="39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13577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16CE7D-2258-42A3-9273-A6D2E4E03813}"/>
              </a:ext>
            </a:extLst>
          </p:cNvPr>
          <p:cNvSpPr/>
          <p:nvPr/>
        </p:nvSpPr>
        <p:spPr>
          <a:xfrm>
            <a:off x="1403648" y="1167594"/>
            <a:ext cx="7578842" cy="11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14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sz="2000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сессии дорабатывают свои коллажи, отвечая на вопрос: </a:t>
            </a:r>
            <a:r>
              <a:rPr lang="ru-RU" sz="2000" i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меня приближает к исполнению мечты и что отдаляет?»</a:t>
            </a:r>
            <a:endParaRPr lang="ru-RU" sz="2000" i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3478"/>
            <a:ext cx="7704856" cy="100811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Мостик к следующей встрече.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Домашнее задание к альтернативной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сессии: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прочитать роман «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Поллианна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 descr="Поллианна, Элинор Портер – скачать книгу fb2, epub, pdf на Лит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8"/>
            <a:ext cx="3222345" cy="38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666" y="267494"/>
            <a:ext cx="7380820" cy="8280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Рефлексия по поводу результатов сессии. Методика «Рефлексивный экран»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821B0B-D2F1-49D3-B2E2-86FB2DED8C01}"/>
              </a:ext>
            </a:extLst>
          </p:cNvPr>
          <p:cNvSpPr/>
          <p:nvPr/>
        </p:nvSpPr>
        <p:spPr>
          <a:xfrm>
            <a:off x="1511660" y="1311610"/>
            <a:ext cx="7488832" cy="376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«Я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узнал, что мечта и цель не одно и то же»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200" dirty="0" smtClean="0">
              <a:solidFill>
                <a:srgbClr val="F26F21"/>
              </a:solidFill>
              <a:latin typeface="Century Gothic" panose="020B0502020202020204" pitchFamily="34" charset="0"/>
            </a:endParaRP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«Меня удивило, что мои одноклассники умеют ставить перед собой цели и знают, как их достичь»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200" dirty="0">
              <a:latin typeface="Century Gothic" panose="020B0502020202020204" pitchFamily="34" charset="0"/>
            </a:endParaRPr>
          </a:p>
          <a:p>
            <a:r>
              <a:rPr lang="ru-RU" sz="2200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«Я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понял, что мне нужно больше стараться, чтобы превратить свою мечту в цель»</a:t>
            </a:r>
            <a:endParaRPr lang="ru-RU" sz="22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«Больше всего мне запомнилось выступление Арины и Полины»</a:t>
            </a:r>
            <a:endParaRPr lang="ru-RU" sz="2200" dirty="0">
              <a:solidFill>
                <a:schemeClr val="accent3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Карта рефлексивной сессии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F7B0EA-FF1C-4157-817E-196E1C7F97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195" y="1491630"/>
            <a:ext cx="2545186" cy="178454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20611" r="6793" b="11474"/>
          <a:stretch/>
        </p:blipFill>
        <p:spPr bwMode="auto">
          <a:xfrm>
            <a:off x="1619672" y="1321719"/>
            <a:ext cx="4952523" cy="321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3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15716" y="1959682"/>
            <a:ext cx="7627770" cy="158482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712200" y="4803775"/>
            <a:ext cx="431800" cy="215900"/>
          </a:xfrm>
        </p:spPr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72A8A02-2602-4320-8EBF-677E53B6361F}"/>
              </a:ext>
            </a:extLst>
          </p:cNvPr>
          <p:cNvSpPr/>
          <p:nvPr/>
        </p:nvSpPr>
        <p:spPr>
          <a:xfrm>
            <a:off x="1079612" y="1531641"/>
            <a:ext cx="2633118" cy="2585044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19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769324"/>
            <a:ext cx="7200800" cy="792089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Станция: 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«Мои мечты»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706595" y="2067694"/>
            <a:ext cx="3892522" cy="19802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Ведущий станции:</a:t>
            </a:r>
          </a:p>
          <a:p>
            <a:pPr>
              <a:spcBef>
                <a:spcPts val="0"/>
              </a:spcBef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Новикова Мария Эдуардовна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учитель русского языка и литературы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2050" name="Picture 2" descr="https://sun9-10.userapi.com/impg/gIp92FA_vFdFvODdWJ67euWMPY2gR-Ap19MRBw/AmL7LvNvGh4.jpg?size=960x1280&amp;quality=95&amp;sign=e2c29a5c1af3506a289f439ab2f25de1&amp;type=album"/>
          <p:cNvPicPr>
            <a:picLocks noGrp="1" noChangeAspect="1" noChangeArrowheads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8701" r="8272" b="17800"/>
          <a:stretch/>
        </p:blipFill>
        <p:spPr bwMode="auto">
          <a:xfrm>
            <a:off x="2123728" y="1491630"/>
            <a:ext cx="2268252" cy="266363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6457890-740A-4365-BFC6-9FE71F66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Рефлексивная сессия </a:t>
            </a:r>
            <a:br>
              <a:rPr lang="ru-RU" dirty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>«Мои мечты»</a:t>
            </a:r>
            <a:r>
              <a:rPr lang="ru-RU" dirty="0">
                <a:latin typeface="Century Schoolbook" panose="02040604050505020304" pitchFamily="18" charset="0"/>
              </a:rPr>
              <a:t/>
            </a:r>
            <a:br>
              <a:rPr lang="ru-RU" dirty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>7 </a:t>
            </a:r>
            <a:r>
              <a:rPr lang="ru-RU" dirty="0">
                <a:latin typeface="Century Schoolbook" panose="02040604050505020304" pitchFamily="18" charset="0"/>
              </a:rPr>
              <a:t>класс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9EC01-4C69-46AB-8630-DC1F84E8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entury Schoolbook" panose="02040604050505020304" pitchFamily="18" charset="0"/>
              </a:rPr>
              <a:t>Структура рефлексивной сессии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923AFDE2-C191-4A7B-8EA1-53538DCA7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55858"/>
              </p:ext>
            </p:extLst>
          </p:nvPr>
        </p:nvGraphicFramePr>
        <p:xfrm>
          <a:off x="1763688" y="1277746"/>
          <a:ext cx="7110566" cy="36088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10566">
                  <a:extLst>
                    <a:ext uri="{9D8B030D-6E8A-4147-A177-3AD203B41FA5}">
                      <a16:colId xmlns:a16="http://schemas.microsoft.com/office/drawing/2014/main" val="2079537377"/>
                    </a:ext>
                  </a:extLst>
                </a:gridCol>
              </a:tblGrid>
              <a:tr h="227159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Этап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430741"/>
                  </a:ext>
                </a:extLst>
              </a:tr>
              <a:tr h="2574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Ролики-ледоколы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038915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Разминка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239756"/>
                  </a:ext>
                </a:extLst>
              </a:tr>
              <a:tr h="2781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Мостик из прошлой сессии, актуализация представлений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672953"/>
                  </a:ext>
                </a:extLst>
              </a:tr>
              <a:tr h="47559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Метафорический этап аналогий и </a:t>
                      </a:r>
                      <a:r>
                        <a:rPr lang="ru-RU" sz="18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сторителлинга</a:t>
                      </a: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, включение интуитивных представлений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338165"/>
                  </a:ext>
                </a:extLst>
              </a:tr>
              <a:tr h="2765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 этап по Колбу: поиск имеющегося опыта 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3278931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этап по Колбу: первичное обращение к опыту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73764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 этап по Колбу: теория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067648"/>
                  </a:ext>
                </a:extLst>
              </a:tr>
              <a:tr h="3109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этап по Колбу: вторичное обращение к опыту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318648"/>
                  </a:ext>
                </a:extLst>
              </a:tr>
              <a:tr h="30885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Мостик к следующей встрече, опережающее домашнее задание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706010"/>
                  </a:ext>
                </a:extLst>
              </a:tr>
              <a:tr h="23046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Рефлексия по поводу результатов сессии</a:t>
                      </a:r>
                      <a:endParaRPr lang="ru-RU" sz="1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45" marR="256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44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700" y="303498"/>
            <a:ext cx="7110566" cy="8280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Ролики-ледоколы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EB9371-1288-46E6-A463-A983A134EAEC}"/>
              </a:ext>
            </a:extLst>
          </p:cNvPr>
          <p:cNvSpPr/>
          <p:nvPr/>
        </p:nvSpPr>
        <p:spPr>
          <a:xfrm>
            <a:off x="1632569" y="1164656"/>
            <a:ext cx="3515495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Century Gothic" panose="020B0502020202020204" pitchFamily="34" charset="0"/>
              </a:rPr>
              <a:t>Рефлексия итогов прошлой сессии при помощи видеоролика </a:t>
            </a:r>
            <a:r>
              <a:rPr lang="ru-RU" sz="2200" dirty="0" smtClean="0">
                <a:latin typeface="Century Gothic" panose="020B0502020202020204" pitchFamily="34" charset="0"/>
              </a:rPr>
              <a:t>«Мои мечты», </a:t>
            </a:r>
            <a:r>
              <a:rPr lang="ru-RU" sz="2200" dirty="0">
                <a:latin typeface="Century Gothic" panose="020B0502020202020204" pitchFamily="34" charset="0"/>
              </a:rPr>
              <a:t>снятого на всех этапах предыдущей </a:t>
            </a:r>
            <a:r>
              <a:rPr lang="ru-RU" sz="2200" dirty="0" smtClean="0">
                <a:latin typeface="Century Gothic" panose="020B0502020202020204" pitchFamily="34" charset="0"/>
              </a:rPr>
              <a:t>сессии, </a:t>
            </a:r>
            <a:endParaRPr lang="ru-RU" sz="2200" dirty="0" smtClean="0"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Century Gothic" panose="020B0502020202020204" pitchFamily="34" charset="0"/>
              </a:rPr>
              <a:t>и </a:t>
            </a:r>
            <a:r>
              <a:rPr lang="ru-RU" sz="2200" dirty="0" smtClean="0">
                <a:latin typeface="Century Gothic" panose="020B0502020202020204" pitchFamily="34" charset="0"/>
              </a:rPr>
              <a:t>награждения наиболее активных участников сессии звездочками.</a:t>
            </a:r>
            <a:endParaRPr lang="ru-RU" sz="2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24" y="1336587"/>
            <a:ext cx="3728708" cy="33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0704" y="267494"/>
            <a:ext cx="7128792" cy="8280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Разминка.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Методика «Пирамида мечтаний»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419622"/>
            <a:ext cx="2232248" cy="3499200"/>
          </a:xfrm>
          <a:prstGeom prst="ellipse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Мостик из прошлой сессии. Методика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«Мой личный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мотиватор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55603" t="29490" r="15172" b="18552"/>
          <a:stretch/>
        </p:blipFill>
        <p:spPr bwMode="auto">
          <a:xfrm>
            <a:off x="1619672" y="1311610"/>
            <a:ext cx="3420380" cy="3492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4797" t="19113" r="10659" b="9243"/>
          <a:stretch/>
        </p:blipFill>
        <p:spPr bwMode="auto">
          <a:xfrm>
            <a:off x="5040052" y="1707654"/>
            <a:ext cx="3924436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065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4399"/>
            <a:ext cx="7128792" cy="8280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Метафорический этап аналогий и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сторителлинга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645598-A2ED-473A-8A83-341F5B419F49}"/>
              </a:ext>
            </a:extLst>
          </p:cNvPr>
          <p:cNvSpPr/>
          <p:nvPr/>
        </p:nvSpPr>
        <p:spPr>
          <a:xfrm>
            <a:off x="2681790" y="1152491"/>
            <a:ext cx="514857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entury Gothic" panose="020B0502020202020204" pitchFamily="34" charset="0"/>
              </a:rPr>
              <a:t>Просмотр мультфильма </a:t>
            </a:r>
            <a:r>
              <a:rPr lang="ru-RU" dirty="0" smtClean="0">
                <a:latin typeface="Century Gothic" panose="020B0502020202020204" pitchFamily="34" charset="0"/>
              </a:rPr>
              <a:t>«Мечта и цель»</a:t>
            </a:r>
            <a:endParaRPr lang="ru-RU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ytimg.com/vi/iEiceiIdUlY/maxresdefault.jpg?sqp=-oaymwEmCIAKENAF8quKqQMa8AEB-AHUBoAC4AOKAgwIABABGGUgYihYMA8=&amp;amp;rs=AOn4CLCZz45r2eS3UHjcArhj0KzgJRChR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40" y="1558286"/>
            <a:ext cx="6180271" cy="34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2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03498"/>
            <a:ext cx="7272808" cy="82809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1 этап по Колбу.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Schoolbook" panose="02040604050505020304" pitchFamily="18" charset="0"/>
              </a:rPr>
              <a:t>Методика «Коллаж мечтаний»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https://sun9-west.userapi.com/sun9-13/s/v1/ig2/PcBLrYJ2KoNJbIfe5y-YAZIaPi_yK8yiT3VGFPzvMpxlAPtJWId-nI989K0CSOp--oHbTAZd9J2x5Be6w5lJWSAA.jpg?size=2560x1920&amp;quality=95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63638"/>
            <a:ext cx="390144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east.userapi.com/sun9-30/s/v1/ig2/Zo5infH2wcZ-aQvo32HrS7gyFj7sGhal-QqiA0ZjUTC_rA6d-xrkbg45P5G8T7YC5YMVk6aDbCLLlWZ8O7qp5hHn.jpg?size=1620x2160&amp;quality=95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" t="8301" r="209" b="16826"/>
          <a:stretch/>
        </p:blipFill>
        <p:spPr bwMode="auto">
          <a:xfrm>
            <a:off x="5652120" y="1275606"/>
            <a:ext cx="3305540" cy="3669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58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13217</TotalTime>
  <Words>390</Words>
  <Application>Microsoft Office PowerPoint</Application>
  <PresentationFormat>Экран (16:9)</PresentationFormat>
  <Paragraphs>75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Century Schoolbook</vt:lpstr>
      <vt:lpstr>Open Sans</vt:lpstr>
      <vt:lpstr>Open Sans Semibold</vt:lpstr>
      <vt:lpstr>Times New Roman</vt:lpstr>
      <vt:lpstr>Тема Office</vt:lpstr>
      <vt:lpstr>Презентация PowerPoint</vt:lpstr>
      <vt:lpstr>Станция:  «Мои мечты»</vt:lpstr>
      <vt:lpstr>Рефлексивная сессия  «Мои мечты» 7 класс </vt:lpstr>
      <vt:lpstr>Структура рефлексивной сессии</vt:lpstr>
      <vt:lpstr>Ролики-ледоколы</vt:lpstr>
      <vt:lpstr>Разминка.  Методика «Пирамида мечтаний»</vt:lpstr>
      <vt:lpstr>Мостик из прошлой сессии. Методика «Мой личный мотиватор»</vt:lpstr>
      <vt:lpstr>Метафорический этап аналогий и сторителлинга</vt:lpstr>
      <vt:lpstr>1 этап по Колбу.  Методика «Коллаж мечтаний»</vt:lpstr>
      <vt:lpstr>2 этап по Колбу. Презентация коллажей</vt:lpstr>
      <vt:lpstr>3 этап по Колбу. Теория «В чем разница между мечтой и целью?»</vt:lpstr>
      <vt:lpstr>4 этап по Колбу. Методика «Коллаж мечтаний»</vt:lpstr>
      <vt:lpstr>Мостик к следующей встрече. Домашнее задание к альтернативной сессии: прочитать роман «Поллианна»</vt:lpstr>
      <vt:lpstr>Рефлексия по поводу результатов сессии. Методика «Рефлексивный экран»</vt:lpstr>
      <vt:lpstr>Карта рефлексивной сессии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Мария Чехова</cp:lastModifiedBy>
  <cp:revision>365</cp:revision>
  <cp:lastPrinted>2017-03-30T08:39:18Z</cp:lastPrinted>
  <dcterms:created xsi:type="dcterms:W3CDTF">2017-03-23T13:26:11Z</dcterms:created>
  <dcterms:modified xsi:type="dcterms:W3CDTF">2023-03-24T18:38:23Z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