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312" r:id="rId4"/>
    <p:sldId id="314" r:id="rId5"/>
    <p:sldId id="351" r:id="rId6"/>
    <p:sldId id="315" r:id="rId7"/>
    <p:sldId id="358" r:id="rId8"/>
    <p:sldId id="346" r:id="rId9"/>
    <p:sldId id="359" r:id="rId10"/>
    <p:sldId id="347" r:id="rId11"/>
    <p:sldId id="348" r:id="rId12"/>
    <p:sldId id="349" r:id="rId13"/>
    <p:sldId id="350" r:id="rId14"/>
    <p:sldId id="352" r:id="rId15"/>
    <p:sldId id="353" r:id="rId16"/>
    <p:sldId id="354" r:id="rId17"/>
    <p:sldId id="355" r:id="rId18"/>
    <p:sldId id="356" r:id="rId19"/>
    <p:sldId id="357" r:id="rId2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17"/>
    <a:srgbClr val="00A1DD"/>
    <a:srgbClr val="0073F2"/>
    <a:srgbClr val="F26F21"/>
    <a:srgbClr val="00B09B"/>
    <a:srgbClr val="01BFF1"/>
    <a:srgbClr val="00C1F4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6395" autoAdjust="0"/>
  </p:normalViewPr>
  <p:slideViewPr>
    <p:cSldViewPr showGuides="1">
      <p:cViewPr varScale="1">
        <p:scale>
          <a:sx n="104" d="100"/>
          <a:sy n="104" d="100"/>
        </p:scale>
        <p:origin x="72" y="35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8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3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Всероссийский форум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«Рефлексивная школа для ученика и учителя»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Мастер-класс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Дмитриева Юлия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1 этап по Колбу. Методика «Карта эмпатии»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497C85-8605-464C-B367-21E67EF7986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25306" y="1732809"/>
            <a:ext cx="3649071" cy="2916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0C2DC5-67F5-48B0-8B64-D714BE2E772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44797" y="1761790"/>
            <a:ext cx="3653587" cy="2862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2 этап по Колбу. Знакомство со своими «Картами эмпатии»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E64EF5-DC15-4D70-8755-FD8CA6819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11610"/>
            <a:ext cx="3579426" cy="20162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CA4506-3C5B-4176-81A6-5F7BE55A3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726" y="2740774"/>
            <a:ext cx="3707264" cy="208823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851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3 этап по Колбу. Теория «Я-Концепция и «Окна </a:t>
            </a:r>
            <a:r>
              <a:rPr lang="ru-RU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Джохари</a:t>
            </a:r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 descr="зоны в окне джохари">
            <a:extLst>
              <a:ext uri="{FF2B5EF4-FFF2-40B4-BE49-F238E27FC236}">
                <a16:creationId xmlns:a16="http://schemas.microsoft.com/office/drawing/2014/main" id="{F9CE001B-2515-4E22-8FF5-E8825C3E7EC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808" y="1261637"/>
            <a:ext cx="4762500" cy="15621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16CE7D-2258-42A3-9273-A6D2E4E03813}"/>
              </a:ext>
            </a:extLst>
          </p:cNvPr>
          <p:cNvSpPr/>
          <p:nvPr/>
        </p:nvSpPr>
        <p:spPr>
          <a:xfrm>
            <a:off x="1529662" y="2928813"/>
            <a:ext cx="745282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Открытая зона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то, что вы знаете о самом себе.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Слепая зона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то, что другие люди знают о вас.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Скрытая зона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то, что другие люди не знают о вас.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Неизвестная зона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то, что вы сами не знаете о себе.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4 этап по Колбу. Методика «Окна </a:t>
            </a:r>
            <a:r>
              <a:rPr lang="ru-RU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Джохари</a:t>
            </a:r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A0221F8-5CC1-4526-8894-C3FD91309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92929"/>
              </p:ext>
            </p:extLst>
          </p:nvPr>
        </p:nvGraphicFramePr>
        <p:xfrm>
          <a:off x="1746244" y="1291751"/>
          <a:ext cx="7218244" cy="3549137"/>
        </p:xfrm>
        <a:graphic>
          <a:graphicData uri="http://schemas.openxmlformats.org/drawingml/2006/table">
            <a:tbl>
              <a:tblPr firstRow="1" firstCol="1" bandRow="1"/>
              <a:tblGrid>
                <a:gridCol w="803780">
                  <a:extLst>
                    <a:ext uri="{9D8B030D-6E8A-4147-A177-3AD203B41FA5}">
                      <a16:colId xmlns:a16="http://schemas.microsoft.com/office/drawing/2014/main" val="2540976162"/>
                    </a:ext>
                  </a:extLst>
                </a:gridCol>
                <a:gridCol w="3058427">
                  <a:extLst>
                    <a:ext uri="{9D8B030D-6E8A-4147-A177-3AD203B41FA5}">
                      <a16:colId xmlns:a16="http://schemas.microsoft.com/office/drawing/2014/main" val="2840126833"/>
                    </a:ext>
                  </a:extLst>
                </a:gridCol>
                <a:gridCol w="3356037">
                  <a:extLst>
                    <a:ext uri="{9D8B030D-6E8A-4147-A177-3AD203B41FA5}">
                      <a16:colId xmlns:a16="http://schemas.microsoft.com/office/drawing/2014/main" val="2461803793"/>
                    </a:ext>
                  </a:extLst>
                </a:gridCol>
              </a:tblGrid>
              <a:tr h="222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знаю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не знаю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6621"/>
                  </a:ext>
                </a:extLst>
              </a:tr>
              <a:tr h="1473724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знают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понимаю английского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Люблю собак </a:t>
                      </a: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Боюсь не сдать экзамены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Умею быть другом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Мечтаю сдать экзамены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Уверена, что поступлю в медицинскую академию</a:t>
                      </a: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13577"/>
                  </a:ext>
                </a:extLst>
              </a:tr>
              <a:tr h="185195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не знают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Умею читать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Боюсь потерять близких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Люблю семью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Мечтаю о цветах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понимаю алгебру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Уверена, что буду жить легче </a:t>
                      </a: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9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Мостик к следующей встрече. Методика «Рефлексивная дорога»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8FA6EB-7CC9-4BD1-A8BC-4888CB91BDB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28729" y="1667534"/>
            <a:ext cx="2735921" cy="23128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8DDCB9-9ABF-4421-B770-DAF0A9589C86}"/>
              </a:ext>
            </a:extLst>
          </p:cNvPr>
          <p:cNvSpPr/>
          <p:nvPr/>
        </p:nvSpPr>
        <p:spPr>
          <a:xfrm>
            <a:off x="1259632" y="1109126"/>
            <a:ext cx="5922404" cy="403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в школу 197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района по истории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дистанционные курсы по истории в «Сириусе»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Поступила в кружок по истории в соседней школе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в соревнованиях по танцам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Получила награду за хорошую работу на рефлексивных сессиях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Написала с подругой книгу по истории Средневековья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в раскопках археологической экспедиции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районный этап олимпиады по обществознанию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Научилась стоять в планке 10 минут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Набрала за лето 50 волонтерских часов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принята в состав команды «Игра ума»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Стала лауреатом конкурса в СПБГУ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Сдала устный русский на 18 баллов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Похудела на 5 килограмм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Рефлексия по поводу результатов сессии. Методика «Рефлексивный экран»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821B0B-D2F1-49D3-B2E2-86FB2DED8C01}"/>
              </a:ext>
            </a:extLst>
          </p:cNvPr>
          <p:cNvSpPr/>
          <p:nvPr/>
        </p:nvSpPr>
        <p:spPr>
          <a:xfrm>
            <a:off x="1511660" y="1311610"/>
            <a:ext cx="7488832" cy="398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3F2"/>
                </a:solidFill>
                <a:latin typeface="Century Gothic" panose="020B0502020202020204" pitchFamily="34" charset="0"/>
              </a:rPr>
              <a:t>«Я узнал себя «внутри»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F26F21"/>
                </a:solidFill>
                <a:latin typeface="Century Gothic" panose="020B0502020202020204" pitchFamily="34" charset="0"/>
              </a:rPr>
              <a:t>«Я узнал много неожиданных фактов не только об одноклассниках, но и о себе, и теперь по-прежнему я жить не сумею, я буду это произвольно или нет учитывать общаясь с ребятами»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«Я получил новый опыт и он важен для меня, я не думал раньше, что мое виденье меня так не похоже на виденье меня другими»</a:t>
            </a:r>
          </a:p>
          <a:p>
            <a:endParaRPr lang="ru-RU" dirty="0">
              <a:solidFill>
                <a:srgbClr val="00A1DD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00A1DD"/>
                </a:solidFill>
                <a:latin typeface="Century Gothic" panose="020B0502020202020204" pitchFamily="34" charset="0"/>
              </a:rPr>
              <a:t>«При помощи ребят мне удалось заглянуть в свою душу и стать понятнее себе и другим»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Карта рефлексивной сессии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FB228DB1-EA96-4F9F-8DF6-B347A692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52" y="12396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F7B0EA-FF1C-4157-817E-196E1C7F9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519" y="2757314"/>
            <a:ext cx="2545186" cy="1784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6A4FD-C5AB-486F-8079-4DBE608F1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120" y="1635646"/>
            <a:ext cx="5120982" cy="2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5716" y="1959682"/>
            <a:ext cx="7627770" cy="15848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12200" y="4803775"/>
            <a:ext cx="431800" cy="215900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72A8A02-2602-4320-8EBF-677E53B6361F}"/>
              </a:ext>
            </a:extLst>
          </p:cNvPr>
          <p:cNvSpPr/>
          <p:nvPr/>
        </p:nvSpPr>
        <p:spPr>
          <a:xfrm>
            <a:off x="1079612" y="1531641"/>
            <a:ext cx="2633118" cy="258504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19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769324"/>
            <a:ext cx="7200800" cy="79208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Станция: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«Я глазами других»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680781" y="1735158"/>
            <a:ext cx="3892522" cy="19802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Ведущий станции:</a:t>
            </a:r>
          </a:p>
          <a:p>
            <a:pPr>
              <a:spcBef>
                <a:spcPts val="0"/>
              </a:spcBef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Дмитриева Юлия Игоревна,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заместитель директора по инновационной деятельности,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учитель русского языка и литературы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636031"/>
            <a:ext cx="212423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6457890-740A-4365-BFC6-9FE71F66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Рефлексивная сессия </a:t>
            </a:r>
            <a:br>
              <a:rPr lang="ru-RU" dirty="0">
                <a:latin typeface="Century Schoolbook" panose="02040604050505020304" pitchFamily="18" charset="0"/>
              </a:rPr>
            </a:br>
            <a:r>
              <a:rPr lang="ru-RU" dirty="0">
                <a:latin typeface="Century Schoolbook" panose="02040604050505020304" pitchFamily="18" charset="0"/>
              </a:rPr>
              <a:t>«Я глазами других»</a:t>
            </a:r>
            <a:br>
              <a:rPr lang="ru-RU" dirty="0">
                <a:latin typeface="Century Schoolbook" panose="02040604050505020304" pitchFamily="18" charset="0"/>
              </a:rPr>
            </a:br>
            <a:r>
              <a:rPr lang="ru-RU" dirty="0">
                <a:latin typeface="Century Schoolbook" panose="02040604050505020304" pitchFamily="18" charset="0"/>
              </a:rPr>
              <a:t>9 класс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9EC01-4C69-46AB-8630-DC1F84E8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Структура рефлексивной сессии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23AFDE2-C191-4A7B-8EA1-53538DCA7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34638"/>
              </p:ext>
            </p:extLst>
          </p:nvPr>
        </p:nvGraphicFramePr>
        <p:xfrm>
          <a:off x="1763688" y="1277746"/>
          <a:ext cx="7110566" cy="360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0566">
                  <a:extLst>
                    <a:ext uri="{9D8B030D-6E8A-4147-A177-3AD203B41FA5}">
                      <a16:colId xmlns:a16="http://schemas.microsoft.com/office/drawing/2014/main" val="2079537377"/>
                    </a:ext>
                  </a:extLst>
                </a:gridCol>
              </a:tblGrid>
              <a:tr h="227159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Этап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430741"/>
                  </a:ext>
                </a:extLst>
              </a:tr>
              <a:tr h="257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Ролики-ледоколы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38915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Разминка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239756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из прошлой сессии, актуализация представлений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72953"/>
                  </a:ext>
                </a:extLst>
              </a:tr>
              <a:tr h="4755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Метафорический этап аналогий и </a:t>
                      </a:r>
                      <a:r>
                        <a:rPr lang="ru-RU" sz="1800" dirty="0" err="1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сторителлинга</a:t>
                      </a: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, включение интуитивных представлений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338165"/>
                  </a:ext>
                </a:extLst>
              </a:tr>
              <a:tr h="276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1 этап по Колбу: поиск имеющегося опыта 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78931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2 этап по Колбу: первичное обращение к опыту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73764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3 этап по Колбу: теория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67648"/>
                  </a:ext>
                </a:extLst>
              </a:tr>
              <a:tr h="3109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4 этап по Колбу: вторичное обращение к опыту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318648"/>
                  </a:ext>
                </a:extLst>
              </a:tr>
              <a:tr h="308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к следующей встрече, опережающее домашнее задание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06010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Рефлексия по поводу результатов сессии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44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303498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Ролики-ледоколы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EB9371-1288-46E6-A463-A983A134EAEC}"/>
              </a:ext>
            </a:extLst>
          </p:cNvPr>
          <p:cNvSpPr/>
          <p:nvPr/>
        </p:nvSpPr>
        <p:spPr>
          <a:xfrm>
            <a:off x="1583667" y="1239602"/>
            <a:ext cx="7219361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Рефлексия итогов прошлой сессии при помощи видеоролика «Риски в моей жизни», снятого на всех этапах предыдущей сессии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22A553-5714-476E-8A65-DF7F7FD10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52" y="2442442"/>
            <a:ext cx="3005410" cy="19295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A71AB-36F9-4753-A9BC-21F09B3435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250" y="2442442"/>
            <a:ext cx="3560778" cy="192950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09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Разминка. Методика «Футболка»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5D69F4-A685-450A-88CC-00B661353C7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83618"/>
            <a:ext cx="3507284" cy="320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ADEEF0E-5E62-433C-9549-BBFBD8CB00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092" y="1455626"/>
            <a:ext cx="3507284" cy="3132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Мостик из прошлой сессии. Методика «Модель «</a:t>
            </a:r>
            <a:r>
              <a:rPr lang="ru-RU" b="1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Гибса</a:t>
            </a:r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92E203-F9F9-4021-A32D-FAD22E46C9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900" y="1419622"/>
            <a:ext cx="3204356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Мостик из прошлой сессии. Методика «Модель «</a:t>
            </a:r>
            <a:r>
              <a:rPr lang="ru-RU" b="1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Гибса</a:t>
            </a:r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7686E9E-19EF-4FB2-B908-621C4024B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77665"/>
              </p:ext>
            </p:extLst>
          </p:nvPr>
        </p:nvGraphicFramePr>
        <p:xfrm>
          <a:off x="1331640" y="1163525"/>
          <a:ext cx="7812360" cy="397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2360">
                  <a:extLst>
                    <a:ext uri="{9D8B030D-6E8A-4147-A177-3AD203B41FA5}">
                      <a16:colId xmlns:a16="http://schemas.microsoft.com/office/drawing/2014/main" val="2486166466"/>
                    </a:ext>
                  </a:extLst>
                </a:gridCol>
              </a:tblGrid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ОПИСАНИЕ (Что случилось?)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54890"/>
                  </a:ext>
                </a:extLst>
              </a:tr>
              <a:tr h="46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Когда я была маленькой, я случайно сожгла уши своему хомяку феном. Из-за этого он вскоре заболел и умер.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66286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ЧУВСТВА (Что Вы почувствовали в тот момент?)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16600"/>
                  </a:ext>
                </a:extLst>
              </a:tr>
              <a:tr h="46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После того как родители рассказали мне, что, скорее всего, он не выживет, я чувствовала вину и тяжесть от понимания необратимости последствий своего поступка.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01884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ОЦЕНКА (Что было хорошо? Что было плохо?)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03816"/>
                  </a:ext>
                </a:extLst>
              </a:tr>
              <a:tr h="46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Наверное, хорошо, что я поняла свою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виновность.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Плохо то, что уже ничего нельзя было сделать, когда хомяк на моих глазах медленно умирал.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73392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АНАЛИЗ (Какой смысл для Вас в этой ситуации?)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0358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Стоит думать о последствиях своих действий.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98090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ВЫВОДЫ (Что бы Вы могли сделать ещё?)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06522"/>
                  </a:ext>
                </a:extLst>
              </a:tr>
              <a:tr h="46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 могла бы использовать этот опыт, вспоминая его, прежде чем совершить очередное необдуманное действие.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64999"/>
                  </a:ext>
                </a:extLst>
              </a:tr>
              <a:tr h="239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B09B"/>
                          </a:highlight>
                          <a:latin typeface="Century Gothic" panose="020B0502020202020204" pitchFamily="34" charset="0"/>
                        </a:rPr>
                        <a:t>ПЛАН ДЕЙСТВИЙ (Если такое случится ещё, что Вы будете делать?)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highlight>
                          <a:srgbClr val="00B09B"/>
                        </a:highligh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15020"/>
                  </a:ext>
                </a:extLst>
              </a:tr>
              <a:tr h="46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 постараюсь не допускать подобных вещей, а если и допущу, то постараюсь разобраться в вопросе до конца и помочь всем, чем смогу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71" marR="15371" marT="10247" marB="102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0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6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4399"/>
            <a:ext cx="7128792" cy="8280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  <a:latin typeface="Century Schoolbook" panose="02040604050505020304" pitchFamily="18" charset="0"/>
              </a:rPr>
              <a:t>Метафорический этап аналогий и </a:t>
            </a:r>
            <a:r>
              <a:rPr lang="ru-RU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сторителлинга</a:t>
            </a:r>
            <a:endParaRPr lang="ru-RU" dirty="0">
              <a:solidFill>
                <a:srgbClr val="00B09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30" name="Picture 6" descr="https://i.ytimg.com/vi/vPl_8cVGkY8/maxresdefault.jpg">
            <a:extLst>
              <a:ext uri="{FF2B5EF4-FFF2-40B4-BE49-F238E27FC236}">
                <a16:creationId xmlns:a16="http://schemas.microsoft.com/office/drawing/2014/main" id="{A50137F4-A610-4B75-BAD9-D9D5EEC0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37088"/>
            <a:ext cx="5824647" cy="32763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645598-A2ED-473A-8A83-341F5B419F49}"/>
              </a:ext>
            </a:extLst>
          </p:cNvPr>
          <p:cNvSpPr/>
          <p:nvPr/>
        </p:nvSpPr>
        <p:spPr>
          <a:xfrm>
            <a:off x="2681790" y="1152491"/>
            <a:ext cx="51485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Просмотр мультфильма «Джой», 2018 г.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13138</TotalTime>
  <Words>762</Words>
  <Application>Microsoft Office PowerPoint</Application>
  <PresentationFormat>Экран (16:9)</PresentationFormat>
  <Paragraphs>117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Century Schoolbook</vt:lpstr>
      <vt:lpstr>Open Sans</vt:lpstr>
      <vt:lpstr>Open Sans Semibold</vt:lpstr>
      <vt:lpstr>Symbol</vt:lpstr>
      <vt:lpstr>Times New Roman</vt:lpstr>
      <vt:lpstr>Тема Office</vt:lpstr>
      <vt:lpstr>Презентация PowerPoint</vt:lpstr>
      <vt:lpstr>Станция:  «Я глазами других»</vt:lpstr>
      <vt:lpstr>Рефлексивная сессия  «Я глазами других» 9 класс </vt:lpstr>
      <vt:lpstr>Структура рефлексивной сессии</vt:lpstr>
      <vt:lpstr>Ролики-ледоколы</vt:lpstr>
      <vt:lpstr>Разминка. Методика «Футболка»</vt:lpstr>
      <vt:lpstr>Мостик из прошлой сессии. Методика «Модель «Гибса»</vt:lpstr>
      <vt:lpstr>Мостик из прошлой сессии. Методика «Модель «Гибса»</vt:lpstr>
      <vt:lpstr>Метафорический этап аналогий и сторителлинга</vt:lpstr>
      <vt:lpstr>1 этап по Колбу. Методика «Карта эмпатии»</vt:lpstr>
      <vt:lpstr>2 этап по Колбу. Знакомство со своими «Картами эмпатии»</vt:lpstr>
      <vt:lpstr>3 этап по Колбу. Теория «Я-Концепция и «Окна Джохари»</vt:lpstr>
      <vt:lpstr>4 этап по Колбу. Методика «Окна Джохари»</vt:lpstr>
      <vt:lpstr>Мостик к следующей встрече. Методика «Рефлексивная дорога»</vt:lpstr>
      <vt:lpstr>Рефлексия по поводу результатов сессии. Методика «Рефлексивный экран»</vt:lpstr>
      <vt:lpstr>Карта рефлексивной сессии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356</cp:revision>
  <cp:lastPrinted>2017-03-30T08:39:18Z</cp:lastPrinted>
  <dcterms:created xsi:type="dcterms:W3CDTF">2017-03-23T13:26:11Z</dcterms:created>
  <dcterms:modified xsi:type="dcterms:W3CDTF">2023-03-23T13:00:14Z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